
<file path=[Content_Types].xml><?xml version="1.0" encoding="utf-8"?>
<Types xmlns="http://schemas.openxmlformats.org/package/2006/content-types">
  <Default Extension="bin" ContentType="image/png"/>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tags/tag23.xml" ContentType="application/vnd.openxmlformats-officedocument.presentationml.tags+xml"/>
  <Override PartName="/ppt/notesSlides/notesSlide28.xml" ContentType="application/vnd.openxmlformats-officedocument.presentationml.notesSlide+xml"/>
  <Override PartName="/ppt/tags/tag24.xml" ContentType="application/vnd.openxmlformats-officedocument.presentationml.tags+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48" r:id="rId4"/>
  </p:sldMasterIdLst>
  <p:notesMasterIdLst>
    <p:notesMasterId r:id="rId38"/>
  </p:notesMasterIdLst>
  <p:handoutMasterIdLst>
    <p:handoutMasterId r:id="rId39"/>
  </p:handoutMasterIdLst>
  <p:sldIdLst>
    <p:sldId id="261" r:id="rId5"/>
    <p:sldId id="338" r:id="rId6"/>
    <p:sldId id="473" r:id="rId7"/>
    <p:sldId id="474" r:id="rId8"/>
    <p:sldId id="472" r:id="rId9"/>
    <p:sldId id="484" r:id="rId10"/>
    <p:sldId id="511" r:id="rId11"/>
    <p:sldId id="475" r:id="rId12"/>
    <p:sldId id="477" r:id="rId13"/>
    <p:sldId id="478" r:id="rId14"/>
    <p:sldId id="482" r:id="rId15"/>
    <p:sldId id="483" r:id="rId16"/>
    <p:sldId id="479" r:id="rId17"/>
    <p:sldId id="476" r:id="rId18"/>
    <p:sldId id="262" r:id="rId19"/>
    <p:sldId id="257" r:id="rId20"/>
    <p:sldId id="260" r:id="rId21"/>
    <p:sldId id="486" r:id="rId22"/>
    <p:sldId id="258" r:id="rId23"/>
    <p:sldId id="467" r:id="rId24"/>
    <p:sldId id="417" r:id="rId25"/>
    <p:sldId id="505" r:id="rId26"/>
    <p:sldId id="411" r:id="rId27"/>
    <p:sldId id="493" r:id="rId28"/>
    <p:sldId id="487" r:id="rId29"/>
    <p:sldId id="494" r:id="rId30"/>
    <p:sldId id="495" r:id="rId31"/>
    <p:sldId id="496" r:id="rId32"/>
    <p:sldId id="498" r:id="rId33"/>
    <p:sldId id="500" r:id="rId34"/>
    <p:sldId id="497" r:id="rId35"/>
    <p:sldId id="512" r:id="rId36"/>
    <p:sldId id="508" r:id="rId37"/>
  </p:sldIdLst>
  <p:sldSz cx="12188825" cy="6858000"/>
  <p:notesSz cx="6808788" cy="9940925"/>
  <p:embeddedFontLst>
    <p:embeddedFont>
      <p:font typeface="AU Passata" panose="020B0503030502030804" pitchFamily="34" charset="0"/>
      <p:regular r:id="rId40"/>
      <p:bold r:id="rId41"/>
    </p:embeddedFont>
    <p:embeddedFont>
      <p:font typeface="AU Passata Light" panose="020B0303030902030804" pitchFamily="34" charset="0"/>
      <p:regular r:id="rId42"/>
      <p:bold r:id="rId43"/>
    </p:embeddedFont>
    <p:embeddedFont>
      <p:font typeface="Georgia" panose="02040502050405020303" pitchFamily="18" charset="0"/>
      <p:regular r:id="rId44"/>
      <p:bold r:id="rId45"/>
      <p:italic r:id="rId46"/>
      <p:boldItalic r:id="rId47"/>
    </p:embeddedFont>
    <p:embeddedFont>
      <p:font typeface="Lato" panose="020F0502020204030203" pitchFamily="34" charset="0"/>
      <p:regular r:id="rId48"/>
      <p:bold r:id="rId49"/>
      <p:italic r:id="rId50"/>
      <p:boldItalic r:id="rId51"/>
    </p:embeddedFont>
  </p:embeddedFontLst>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FF99"/>
    <a:srgbClr val="0025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6" autoAdjust="0"/>
    <p:restoredTop sz="89114" autoAdjust="0"/>
  </p:normalViewPr>
  <p:slideViewPr>
    <p:cSldViewPr snapToObjects="1" showGuides="1">
      <p:cViewPr varScale="1">
        <p:scale>
          <a:sx n="81" d="100"/>
          <a:sy n="81" d="100"/>
        </p:scale>
        <p:origin x="1051" y="67"/>
      </p:cViewPr>
      <p:guideLst>
        <p:guide orient="horz" pos="2160"/>
        <p:guide pos="3839"/>
      </p:guideLst>
    </p:cSldViewPr>
  </p:slid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87" d="100"/>
          <a:sy n="87" d="100"/>
        </p:scale>
        <p:origin x="3762" y="72"/>
      </p:cViewPr>
      <p:guideLst>
        <p:guide orient="horz" pos="3131"/>
        <p:guide pos="214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1" y="2"/>
            <a:ext cx="2950475" cy="497046"/>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39939" name="Rectangle 3"/>
          <p:cNvSpPr>
            <a:spLocks noGrp="1" noChangeArrowheads="1"/>
          </p:cNvSpPr>
          <p:nvPr>
            <p:ph type="dt" sz="quarter" idx="1"/>
          </p:nvPr>
        </p:nvSpPr>
        <p:spPr bwMode="auto">
          <a:xfrm>
            <a:off x="3856739" y="2"/>
            <a:ext cx="2950475" cy="497046"/>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39940" name="Rectangle 4"/>
          <p:cNvSpPr>
            <a:spLocks noGrp="1" noChangeArrowheads="1"/>
          </p:cNvSpPr>
          <p:nvPr>
            <p:ph type="ftr" sz="quarter" idx="2"/>
          </p:nvPr>
        </p:nvSpPr>
        <p:spPr bwMode="auto">
          <a:xfrm>
            <a:off x="1" y="9442154"/>
            <a:ext cx="2950475" cy="497046"/>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39941" name="Rectangle 5"/>
          <p:cNvSpPr>
            <a:spLocks noGrp="1" noChangeArrowheads="1"/>
          </p:cNvSpPr>
          <p:nvPr>
            <p:ph type="sldNum" sz="quarter" idx="3"/>
          </p:nvPr>
        </p:nvSpPr>
        <p:spPr bwMode="auto">
          <a:xfrm>
            <a:off x="3856739" y="9442154"/>
            <a:ext cx="2950475" cy="497046"/>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lgn="r">
              <a:lnSpc>
                <a:spcPct val="100000"/>
              </a:lnSpc>
              <a:buFontTx/>
              <a:buNone/>
              <a:defRPr sz="1200"/>
            </a:lvl1pPr>
          </a:lstStyle>
          <a:p>
            <a:pPr>
              <a:defRPr/>
            </a:pPr>
            <a:fld id="{88DF0C21-DE6B-488F-B9D9-B7FE08733B70}" type="slidenum">
              <a:rPr lang="en-GB"/>
              <a:pPr>
                <a:defRPr/>
              </a:pPr>
              <a:t>‹#›</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2"/>
            <a:ext cx="2950475" cy="497046"/>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4099" name="Rectangle 3"/>
          <p:cNvSpPr>
            <a:spLocks noGrp="1" noChangeArrowheads="1"/>
          </p:cNvSpPr>
          <p:nvPr>
            <p:ph type="dt" idx="1"/>
          </p:nvPr>
        </p:nvSpPr>
        <p:spPr bwMode="auto">
          <a:xfrm>
            <a:off x="3856739" y="2"/>
            <a:ext cx="2950475" cy="497046"/>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92075" y="746125"/>
            <a:ext cx="6624638" cy="3727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0880" y="4721940"/>
            <a:ext cx="5447030" cy="4473416"/>
          </a:xfrm>
          <a:prstGeom prst="rect">
            <a:avLst/>
          </a:prstGeom>
          <a:noFill/>
          <a:ln w="9525">
            <a:noFill/>
            <a:miter lim="800000"/>
            <a:headEnd/>
            <a:tailEnd/>
          </a:ln>
          <a:effectLst/>
        </p:spPr>
        <p:txBody>
          <a:bodyPr vert="horz" wrap="square" lIns="91559" tIns="45779" rIns="91559" bIns="45779"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02" name="Rectangle 6"/>
          <p:cNvSpPr>
            <a:spLocks noGrp="1" noChangeArrowheads="1"/>
          </p:cNvSpPr>
          <p:nvPr>
            <p:ph type="ftr" sz="quarter" idx="4"/>
          </p:nvPr>
        </p:nvSpPr>
        <p:spPr bwMode="auto">
          <a:xfrm>
            <a:off x="1" y="9442154"/>
            <a:ext cx="2950475" cy="497046"/>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4103" name="Rectangle 7"/>
          <p:cNvSpPr>
            <a:spLocks noGrp="1" noChangeArrowheads="1"/>
          </p:cNvSpPr>
          <p:nvPr>
            <p:ph type="sldNum" sz="quarter" idx="5"/>
          </p:nvPr>
        </p:nvSpPr>
        <p:spPr bwMode="auto">
          <a:xfrm>
            <a:off x="3856739" y="9442154"/>
            <a:ext cx="2950475" cy="497046"/>
          </a:xfrm>
          <a:prstGeom prst="rect">
            <a:avLst/>
          </a:prstGeom>
          <a:noFill/>
          <a:ln w="9525">
            <a:noFill/>
            <a:miter lim="800000"/>
            <a:headEnd/>
            <a:tailEnd/>
          </a:ln>
          <a:effectLst/>
        </p:spPr>
        <p:txBody>
          <a:bodyPr vert="horz" wrap="square" lIns="91559" tIns="45779" rIns="91559" bIns="45779" numCol="1" anchor="b" anchorCtr="0" compatLnSpc="1">
            <a:prstTxWarp prst="textNoShape">
              <a:avLst/>
            </a:prstTxWarp>
          </a:bodyPr>
          <a:lstStyle>
            <a:lvl1pPr algn="r">
              <a:lnSpc>
                <a:spcPct val="100000"/>
              </a:lnSpc>
              <a:buFontTx/>
              <a:buNone/>
              <a:defRPr sz="1200"/>
            </a:lvl1pPr>
          </a:lstStyle>
          <a:p>
            <a:pPr>
              <a:defRPr/>
            </a:pPr>
            <a:fld id="{72C160C3-3AB6-49C1-8001-AFDAD271EB5B}" type="slidenum">
              <a:rPr lang="en-GB"/>
              <a:pPr>
                <a:defRPr/>
              </a:pPr>
              <a:t>‹#›</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U Passata" pitchFamily="34" charset="0"/>
        <a:ea typeface="+mn-ea"/>
        <a:cs typeface="Arial" charset="0"/>
      </a:defRPr>
    </a:lvl1pPr>
    <a:lvl2pPr marL="60949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2pPr>
    <a:lvl3pPr marL="1218987" algn="l" rtl="0" eaLnBrk="0" fontAlgn="base" hangingPunct="0">
      <a:spcBef>
        <a:spcPct val="30000"/>
      </a:spcBef>
      <a:spcAft>
        <a:spcPct val="0"/>
      </a:spcAft>
      <a:defRPr sz="1600" kern="1200">
        <a:solidFill>
          <a:schemeClr val="tx1"/>
        </a:solidFill>
        <a:latin typeface="AU Passata" pitchFamily="34" charset="0"/>
        <a:ea typeface="+mn-ea"/>
        <a:cs typeface="Arial" charset="0"/>
      </a:defRPr>
    </a:lvl3pPr>
    <a:lvl4pPr marL="1828480" algn="l" rtl="0" eaLnBrk="0" fontAlgn="base" hangingPunct="0">
      <a:spcBef>
        <a:spcPct val="30000"/>
      </a:spcBef>
      <a:spcAft>
        <a:spcPct val="0"/>
      </a:spcAft>
      <a:defRPr sz="1600" kern="1200">
        <a:solidFill>
          <a:schemeClr val="tx1"/>
        </a:solidFill>
        <a:latin typeface="AU Passata" pitchFamily="34" charset="0"/>
        <a:ea typeface="+mn-ea"/>
        <a:cs typeface="Arial" charset="0"/>
      </a:defRPr>
    </a:lvl4pPr>
    <a:lvl5pPr marL="243797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1</a:t>
            </a:fld>
            <a:endParaRPr lang="en-GB" dirty="0"/>
          </a:p>
        </p:txBody>
      </p:sp>
    </p:spTree>
    <p:extLst>
      <p:ext uri="{BB962C8B-B14F-4D97-AF65-F5344CB8AC3E}">
        <p14:creationId xmlns:p14="http://schemas.microsoft.com/office/powerpoint/2010/main" val="2662544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10</a:t>
            </a:fld>
            <a:endParaRPr lang="en-GB" dirty="0"/>
          </a:p>
        </p:txBody>
      </p:sp>
    </p:spTree>
    <p:extLst>
      <p:ext uri="{BB962C8B-B14F-4D97-AF65-F5344CB8AC3E}">
        <p14:creationId xmlns:p14="http://schemas.microsoft.com/office/powerpoint/2010/main" val="2878670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11</a:t>
            </a:fld>
            <a:endParaRPr lang="en-GB" dirty="0"/>
          </a:p>
        </p:txBody>
      </p:sp>
    </p:spTree>
    <p:extLst>
      <p:ext uri="{BB962C8B-B14F-4D97-AF65-F5344CB8AC3E}">
        <p14:creationId xmlns:p14="http://schemas.microsoft.com/office/powerpoint/2010/main" val="368452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12</a:t>
            </a:fld>
            <a:endParaRPr lang="en-GB" dirty="0"/>
          </a:p>
        </p:txBody>
      </p:sp>
    </p:spTree>
    <p:extLst>
      <p:ext uri="{BB962C8B-B14F-4D97-AF65-F5344CB8AC3E}">
        <p14:creationId xmlns:p14="http://schemas.microsoft.com/office/powerpoint/2010/main" val="2119155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13</a:t>
            </a:fld>
            <a:endParaRPr lang="en-GB" dirty="0"/>
          </a:p>
        </p:txBody>
      </p:sp>
    </p:spTree>
    <p:extLst>
      <p:ext uri="{BB962C8B-B14F-4D97-AF65-F5344CB8AC3E}">
        <p14:creationId xmlns:p14="http://schemas.microsoft.com/office/powerpoint/2010/main" val="1394061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14</a:t>
            </a:fld>
            <a:endParaRPr lang="en-GB" dirty="0"/>
          </a:p>
        </p:txBody>
      </p:sp>
    </p:spTree>
    <p:extLst>
      <p:ext uri="{BB962C8B-B14F-4D97-AF65-F5344CB8AC3E}">
        <p14:creationId xmlns:p14="http://schemas.microsoft.com/office/powerpoint/2010/main" val="102333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FAB149-A6FB-4D16-A11E-5F40210F9B0A}" type="slidenum">
              <a:rPr lang="da-DK" smtClean="0"/>
              <a:t>15</a:t>
            </a:fld>
            <a:endParaRPr lang="da-DK"/>
          </a:p>
        </p:txBody>
      </p:sp>
    </p:spTree>
    <p:extLst>
      <p:ext uri="{BB962C8B-B14F-4D97-AF65-F5344CB8AC3E}">
        <p14:creationId xmlns:p14="http://schemas.microsoft.com/office/powerpoint/2010/main" val="1794128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10"/>
          </p:nvPr>
        </p:nvSpPr>
        <p:spPr/>
        <p:txBody>
          <a:bodyPr/>
          <a:lstStyle/>
          <a:p>
            <a:fld id="{8AFAB149-A6FB-4D16-A11E-5F40210F9B0A}" type="slidenum">
              <a:rPr lang="da-DK" smtClean="0"/>
              <a:t>16</a:t>
            </a:fld>
            <a:endParaRPr lang="da-DK" dirty="0"/>
          </a:p>
        </p:txBody>
      </p:sp>
    </p:spTree>
    <p:extLst>
      <p:ext uri="{BB962C8B-B14F-4D97-AF65-F5344CB8AC3E}">
        <p14:creationId xmlns:p14="http://schemas.microsoft.com/office/powerpoint/2010/main" val="1856164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FAB149-A6FB-4D16-A11E-5F40210F9B0A}" type="slidenum">
              <a:rPr lang="da-DK" smtClean="0"/>
              <a:t>17</a:t>
            </a:fld>
            <a:endParaRPr lang="da-DK"/>
          </a:p>
        </p:txBody>
      </p:sp>
    </p:spTree>
    <p:extLst>
      <p:ext uri="{BB962C8B-B14F-4D97-AF65-F5344CB8AC3E}">
        <p14:creationId xmlns:p14="http://schemas.microsoft.com/office/powerpoint/2010/main" val="2498736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FAB149-A6FB-4D16-A11E-5F40210F9B0A}" type="slidenum">
              <a:rPr lang="da-DK" smtClean="0"/>
              <a:t>18</a:t>
            </a:fld>
            <a:endParaRPr lang="da-DK"/>
          </a:p>
        </p:txBody>
      </p:sp>
    </p:spTree>
    <p:extLst>
      <p:ext uri="{BB962C8B-B14F-4D97-AF65-F5344CB8AC3E}">
        <p14:creationId xmlns:p14="http://schemas.microsoft.com/office/powerpoint/2010/main" val="1429776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8AFAB149-A6FB-4D16-A11E-5F40210F9B0A}" type="slidenum">
              <a:rPr lang="da-DK" smtClean="0"/>
              <a:t>19</a:t>
            </a:fld>
            <a:endParaRPr lang="da-DK"/>
          </a:p>
        </p:txBody>
      </p:sp>
    </p:spTree>
    <p:extLst>
      <p:ext uri="{BB962C8B-B14F-4D97-AF65-F5344CB8AC3E}">
        <p14:creationId xmlns:p14="http://schemas.microsoft.com/office/powerpoint/2010/main" val="459284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a:t>
            </a:fld>
            <a:endParaRPr lang="en-GB" dirty="0"/>
          </a:p>
        </p:txBody>
      </p:sp>
    </p:spTree>
    <p:extLst>
      <p:ext uri="{BB962C8B-B14F-4D97-AF65-F5344CB8AC3E}">
        <p14:creationId xmlns:p14="http://schemas.microsoft.com/office/powerpoint/2010/main" val="3688240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2C160C3-3AB6-49C1-8001-AFDAD271EB5B}" type="slidenum">
              <a:rPr lang="en-GB" smtClean="0"/>
              <a:pPr>
                <a:defRPr/>
              </a:pPr>
              <a:t>20</a:t>
            </a:fld>
            <a:endParaRPr lang="en-GB" dirty="0"/>
          </a:p>
        </p:txBody>
      </p:sp>
    </p:spTree>
    <p:extLst>
      <p:ext uri="{BB962C8B-B14F-4D97-AF65-F5344CB8AC3E}">
        <p14:creationId xmlns:p14="http://schemas.microsoft.com/office/powerpoint/2010/main" val="3344125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buNone/>
            </a:pPr>
            <a:r>
              <a:rPr lang="en-GB" dirty="0"/>
              <a:t>The world is flat- Thomas Friedman was first published in 2005</a:t>
            </a:r>
          </a:p>
          <a:p>
            <a:pPr>
              <a:buNone/>
            </a:pPr>
            <a:r>
              <a:rPr lang="en-GB" dirty="0"/>
              <a:t>The Economists covers from left to right- 2006, 2019, 2020, 2022, 2023</a:t>
            </a:r>
          </a:p>
          <a:p>
            <a:pPr>
              <a:buNone/>
            </a:pPr>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21</a:t>
            </a:fld>
            <a:endParaRPr lang="en-GB" dirty="0"/>
          </a:p>
        </p:txBody>
      </p:sp>
    </p:spTree>
    <p:extLst>
      <p:ext uri="{BB962C8B-B14F-4D97-AF65-F5344CB8AC3E}">
        <p14:creationId xmlns:p14="http://schemas.microsoft.com/office/powerpoint/2010/main" val="17179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buNone/>
            </a:pPr>
            <a:r>
              <a:rPr lang="en-US" b="1" dirty="0"/>
              <a:t>Cultural diversification under globalization:</a:t>
            </a:r>
          </a:p>
          <a:p>
            <a:pPr>
              <a:buNone/>
            </a:pPr>
            <a:r>
              <a:rPr lang="en-US" dirty="0"/>
              <a:t>Additionally, Yi Wang (2007) explained that globalization </a:t>
            </a:r>
            <a:r>
              <a:rPr lang="en-US" b="1" dirty="0"/>
              <a:t>actually enhanced cultural identity. </a:t>
            </a:r>
            <a:r>
              <a:rPr lang="en-US" dirty="0"/>
              <a:t>From this author's point of view, the welcoming of new cultures has enabled individuals to become more self-aware of cultural identities than before. Globalization could lead to a sense of ‘togetherness’ rather than homogenization. Globalization could be seen as the enabler behind cultural identities. In other words, thanks to technology, there is extensive and accessible information about different cultures, and people can now learn and educate themselves without necessarily traveling.</a:t>
            </a:r>
          </a:p>
          <a:p>
            <a:pPr>
              <a:buNone/>
            </a:pPr>
            <a:endParaRPr lang="en-US" dirty="0"/>
          </a:p>
          <a:p>
            <a:pPr>
              <a:buNone/>
            </a:pPr>
            <a:r>
              <a:rPr lang="en-US" b="1" dirty="0"/>
              <a:t>Also diversification as a strategy- </a:t>
            </a:r>
            <a:r>
              <a:rPr lang="en-US" dirty="0"/>
              <a:t>need something to set yourself apart from all the other companies that are now competing with you, so instead of having a leading furniture company doing the same in each country, we have a Swedish company that specializes in affordable furniture for the whole world, minimalistic, high quality furniture companies from Denmark, ultra-luxurious ornate furniture from Italian and French companies…</a:t>
            </a:r>
          </a:p>
          <a:p>
            <a:pPr>
              <a:buNone/>
            </a:pPr>
            <a:endParaRPr lang="en-US" dirty="0"/>
          </a:p>
          <a:p>
            <a:pPr>
              <a:buNone/>
            </a:pPr>
            <a:r>
              <a:rPr lang="en-US" b="1" dirty="0"/>
              <a:t>First MNCs- started with colonization-1600- </a:t>
            </a:r>
            <a:r>
              <a:rPr lang="en-US" b="0" dirty="0"/>
              <a:t>finished in 18</a:t>
            </a:r>
            <a:r>
              <a:rPr lang="en-US" b="0" baseline="30000" dirty="0"/>
              <a:t>th</a:t>
            </a:r>
            <a:r>
              <a:rPr lang="en-US" b="0" dirty="0"/>
              <a:t> century</a:t>
            </a:r>
            <a:endParaRPr lang="en-US" b="1" dirty="0"/>
          </a:p>
          <a:p>
            <a:pPr>
              <a:buNone/>
            </a:pPr>
            <a:r>
              <a:rPr lang="en-US" dirty="0"/>
              <a:t>The history of multinational corporations began with the history of colonialism. The first multinational corporations were founded to build set up colonial "factories" or port cities.[5] In addition to carrying on trade between the mother country and the colonies, the British East India Company became a quasi-government in its own right, with local government officials and its own army in India .[6][7] The two main examples were </a:t>
            </a:r>
            <a:r>
              <a:rPr lang="en-US" b="1" dirty="0"/>
              <a:t>the British East India Company, and the Dutch East India Company (VOC).</a:t>
            </a:r>
            <a:r>
              <a:rPr lang="en-US" dirty="0"/>
              <a:t> Others included the Swedish Africa Company, and the Hudson's Bay Company.[8] These early corporations engaged in international trade and exploration, and set up trading posts.[9]</a:t>
            </a:r>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22</a:t>
            </a:fld>
            <a:endParaRPr lang="en-GB" dirty="0"/>
          </a:p>
        </p:txBody>
      </p:sp>
    </p:spTree>
    <p:extLst>
      <p:ext uri="{BB962C8B-B14F-4D97-AF65-F5344CB8AC3E}">
        <p14:creationId xmlns:p14="http://schemas.microsoft.com/office/powerpoint/2010/main" val="4136487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GB" b="1" dirty="0"/>
              <a:t>Supranational institutions- </a:t>
            </a:r>
          </a:p>
          <a:p>
            <a:r>
              <a:rPr lang="en-GB" dirty="0"/>
              <a:t>UN and IMF International Monetary Fund </a:t>
            </a:r>
            <a:r>
              <a:rPr lang="en-US" dirty="0"/>
              <a:t> monitors the international monetary system and global economic developments to identify risks and recommend policies for growth and financial stability. The Fund also undertakes a regular health check of the economic and financial policies of its 190 member countries.</a:t>
            </a:r>
            <a:endParaRPr lang="en-GB" dirty="0"/>
          </a:p>
          <a:p>
            <a:r>
              <a:rPr lang="en-GB" dirty="0"/>
              <a:t>WTO World Trade Organization</a:t>
            </a:r>
          </a:p>
          <a:p>
            <a:r>
              <a:rPr lang="en-GB" dirty="0"/>
              <a:t>WHO World Health Organization</a:t>
            </a:r>
          </a:p>
          <a:p>
            <a:r>
              <a:rPr lang="en-GB" dirty="0"/>
              <a:t>NATO </a:t>
            </a:r>
            <a:r>
              <a:rPr lang="en-US" b="0" i="0" dirty="0">
                <a:solidFill>
                  <a:srgbClr val="4D5156"/>
                </a:solidFill>
                <a:effectLst/>
                <a:latin typeface="arial" panose="020B0604020202020204" pitchFamily="34" charset="0"/>
              </a:rPr>
              <a:t>The North Atlantic Treaty Organization, also called the North Atlantic Alliance, is an intergovernmental military alliance between 31 member states – 29 European and two North American.</a:t>
            </a:r>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23</a:t>
            </a:fld>
            <a:endParaRPr lang="en-GB" dirty="0"/>
          </a:p>
        </p:txBody>
      </p:sp>
    </p:spTree>
    <p:extLst>
      <p:ext uri="{BB962C8B-B14F-4D97-AF65-F5344CB8AC3E}">
        <p14:creationId xmlns:p14="http://schemas.microsoft.com/office/powerpoint/2010/main" val="3946613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24</a:t>
            </a:fld>
            <a:endParaRPr lang="en-GB" dirty="0"/>
          </a:p>
        </p:txBody>
      </p:sp>
    </p:spTree>
    <p:extLst>
      <p:ext uri="{BB962C8B-B14F-4D97-AF65-F5344CB8AC3E}">
        <p14:creationId xmlns:p14="http://schemas.microsoft.com/office/powerpoint/2010/main" val="9901886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25</a:t>
            </a:fld>
            <a:endParaRPr lang="en-GB" dirty="0"/>
          </a:p>
        </p:txBody>
      </p:sp>
    </p:spTree>
    <p:extLst>
      <p:ext uri="{BB962C8B-B14F-4D97-AF65-F5344CB8AC3E}">
        <p14:creationId xmlns:p14="http://schemas.microsoft.com/office/powerpoint/2010/main" val="1520557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26</a:t>
            </a:fld>
            <a:endParaRPr lang="en-GB" dirty="0"/>
          </a:p>
        </p:txBody>
      </p:sp>
    </p:spTree>
    <p:extLst>
      <p:ext uri="{BB962C8B-B14F-4D97-AF65-F5344CB8AC3E}">
        <p14:creationId xmlns:p14="http://schemas.microsoft.com/office/powerpoint/2010/main" val="3764576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27</a:t>
            </a:fld>
            <a:endParaRPr lang="en-GB" dirty="0"/>
          </a:p>
        </p:txBody>
      </p:sp>
    </p:spTree>
    <p:extLst>
      <p:ext uri="{BB962C8B-B14F-4D97-AF65-F5344CB8AC3E}">
        <p14:creationId xmlns:p14="http://schemas.microsoft.com/office/powerpoint/2010/main" val="2177555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28</a:t>
            </a:fld>
            <a:endParaRPr lang="en-GB" dirty="0"/>
          </a:p>
        </p:txBody>
      </p:sp>
    </p:spTree>
    <p:extLst>
      <p:ext uri="{BB962C8B-B14F-4D97-AF65-F5344CB8AC3E}">
        <p14:creationId xmlns:p14="http://schemas.microsoft.com/office/powerpoint/2010/main" val="2482018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29</a:t>
            </a:fld>
            <a:endParaRPr lang="en-GB" dirty="0"/>
          </a:p>
        </p:txBody>
      </p:sp>
    </p:spTree>
    <p:extLst>
      <p:ext uri="{BB962C8B-B14F-4D97-AF65-F5344CB8AC3E}">
        <p14:creationId xmlns:p14="http://schemas.microsoft.com/office/powerpoint/2010/main" val="2151677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a:t>
            </a:fld>
            <a:endParaRPr lang="en-GB" dirty="0"/>
          </a:p>
        </p:txBody>
      </p:sp>
    </p:spTree>
    <p:extLst>
      <p:ext uri="{BB962C8B-B14F-4D97-AF65-F5344CB8AC3E}">
        <p14:creationId xmlns:p14="http://schemas.microsoft.com/office/powerpoint/2010/main" val="3783647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30</a:t>
            </a:fld>
            <a:endParaRPr lang="en-GB" dirty="0"/>
          </a:p>
        </p:txBody>
      </p:sp>
    </p:spTree>
    <p:extLst>
      <p:ext uri="{BB962C8B-B14F-4D97-AF65-F5344CB8AC3E}">
        <p14:creationId xmlns:p14="http://schemas.microsoft.com/office/powerpoint/2010/main" val="2367790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31</a:t>
            </a:fld>
            <a:endParaRPr lang="en-GB" dirty="0"/>
          </a:p>
        </p:txBody>
      </p:sp>
    </p:spTree>
    <p:extLst>
      <p:ext uri="{BB962C8B-B14F-4D97-AF65-F5344CB8AC3E}">
        <p14:creationId xmlns:p14="http://schemas.microsoft.com/office/powerpoint/2010/main" val="2853923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4</a:t>
            </a:fld>
            <a:endParaRPr lang="en-GB" dirty="0"/>
          </a:p>
        </p:txBody>
      </p:sp>
    </p:spTree>
    <p:extLst>
      <p:ext uri="{BB962C8B-B14F-4D97-AF65-F5344CB8AC3E}">
        <p14:creationId xmlns:p14="http://schemas.microsoft.com/office/powerpoint/2010/main" val="121380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5</a:t>
            </a:fld>
            <a:endParaRPr lang="en-GB" dirty="0"/>
          </a:p>
        </p:txBody>
      </p:sp>
    </p:spTree>
    <p:extLst>
      <p:ext uri="{BB962C8B-B14F-4D97-AF65-F5344CB8AC3E}">
        <p14:creationId xmlns:p14="http://schemas.microsoft.com/office/powerpoint/2010/main" val="287833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6</a:t>
            </a:fld>
            <a:endParaRPr lang="en-GB" dirty="0"/>
          </a:p>
        </p:txBody>
      </p:sp>
    </p:spTree>
    <p:extLst>
      <p:ext uri="{BB962C8B-B14F-4D97-AF65-F5344CB8AC3E}">
        <p14:creationId xmlns:p14="http://schemas.microsoft.com/office/powerpoint/2010/main" val="1352975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7</a:t>
            </a:fld>
            <a:endParaRPr lang="en-GB" dirty="0"/>
          </a:p>
        </p:txBody>
      </p:sp>
    </p:spTree>
    <p:extLst>
      <p:ext uri="{BB962C8B-B14F-4D97-AF65-F5344CB8AC3E}">
        <p14:creationId xmlns:p14="http://schemas.microsoft.com/office/powerpoint/2010/main" val="135297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8</a:t>
            </a:fld>
            <a:endParaRPr lang="en-GB" dirty="0"/>
          </a:p>
        </p:txBody>
      </p:sp>
    </p:spTree>
    <p:extLst>
      <p:ext uri="{BB962C8B-B14F-4D97-AF65-F5344CB8AC3E}">
        <p14:creationId xmlns:p14="http://schemas.microsoft.com/office/powerpoint/2010/main" val="507009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9</a:t>
            </a:fld>
            <a:endParaRPr lang="en-GB" dirty="0"/>
          </a:p>
        </p:txBody>
      </p:sp>
    </p:spTree>
    <p:extLst>
      <p:ext uri="{BB962C8B-B14F-4D97-AF65-F5344CB8AC3E}">
        <p14:creationId xmlns:p14="http://schemas.microsoft.com/office/powerpoint/2010/main" val="4109491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bin"/><Relationship Id="rId1" Type="http://schemas.openxmlformats.org/officeDocument/2006/relationships/slideMaster" Target="../slideMasters/slideMaster1.xml"/><Relationship Id="rId5" Type="http://schemas.openxmlformats.org/officeDocument/2006/relationships/image" Target="../media/image7.emf"/><Relationship Id="rId4" Type="http://schemas.openxmlformats.org/officeDocument/2006/relationships/image" Target="../media/image6.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chemeClr val="tx2"/>
          </a:solidFill>
        </p:spPr>
      </p:pic>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5" name="TextBox 14"/>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35"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bg1"/>
              </a:solidFill>
              <a:latin typeface="+mn-lt"/>
            </a:endParaRPr>
          </a:p>
        </p:txBody>
      </p:sp>
      <p:pic>
        <p:nvPicPr>
          <p:cNvPr id="1770693927" name="SecondaryLogo"/>
          <p:cNvPicPr>
            <a:picLocks noChangeAspect="1"/>
          </p:cNvPicPr>
          <p:nvPr/>
        </p:nvPicPr>
        <p:blipFill>
          <a:blip r:embed="rId3"/>
          <a:stretch>
            <a:fillRect/>
          </a:stretch>
        </p:blipFill>
        <p:spPr>
          <a:xfrm>
            <a:off x="10206000" y="5997600"/>
            <a:ext cx="1615263" cy="558000"/>
          </a:xfrm>
          <a:prstGeom prst="rect">
            <a:avLst/>
          </a:prstGeom>
        </p:spPr>
      </p:pic>
      <p:pic>
        <p:nvPicPr>
          <p:cNvPr id="18" name="Billede stre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14" name="Logo BSS"/>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95200" y="5997600"/>
            <a:ext cx="600736" cy="601199"/>
          </a:xfrm>
          <a:prstGeom prst="rect">
            <a:avLst/>
          </a:prstGeom>
        </p:spPr>
      </p:pic>
      <p:sp>
        <p:nvSpPr>
          <p:cNvPr id="16" name="OFF_logo2Computed"/>
          <p:cNvSpPr txBox="1">
            <a:spLocks noChangeArrowheads="1"/>
          </p:cNvSpPr>
          <p:nvPr userDrawn="1"/>
        </p:nvSpPr>
        <p:spPr bwMode="auto">
          <a:xfrm>
            <a:off x="972000" y="5997600"/>
            <a:ext cx="2350045" cy="447851"/>
          </a:xfrm>
          <a:prstGeom prst="rect">
            <a:avLst/>
          </a:prstGeom>
          <a:noFill/>
          <a:ln w="1778" algn="ctr">
            <a:noFill/>
            <a:miter lim="800000"/>
            <a:headEnd/>
            <a:tailEnd/>
          </a:ln>
          <a:effectLst/>
        </p:spPr>
        <p:txBody>
          <a:bodyPr wrap="square" lIns="0" tIns="169200" rIns="0" bIns="0">
            <a:spAutoFit/>
          </a:bodyPr>
          <a:lstStyle/>
          <a:p>
            <a:pPr>
              <a:lnSpc>
                <a:spcPct val="100000"/>
              </a:lnSpc>
              <a:defRPr/>
            </a:pPr>
            <a:r>
              <a:rPr lang="en-GB" sz="900" cap="all" spc="40" baseline="0" dirty="0">
                <a:solidFill>
                  <a:schemeClr val="bg1"/>
                </a:solidFill>
                <a:latin typeface="+mn-lt"/>
              </a:rPr>
              <a:t>
Aarhus University</a:t>
            </a:r>
          </a:p>
          <a:p>
            <a:pPr>
              <a:lnSpc>
                <a:spcPct val="100000"/>
              </a:lnSpc>
              <a:defRPr/>
            </a:pPr>
            <a:endParaRPr lang="en-GB" sz="900" cap="all" spc="40" baseline="0" dirty="0">
              <a:solidFill>
                <a:schemeClr val="bg1"/>
              </a:solidFill>
              <a:latin typeface="+mn-lt"/>
            </a:endParaRPr>
          </a:p>
        </p:txBody>
      </p:sp>
      <p:sp>
        <p:nvSpPr>
          <p:cNvPr id="21" name="OFF_logo1Computed"/>
          <p:cNvSpPr/>
          <p:nvPr userDrawn="1"/>
        </p:nvSpPr>
        <p:spPr bwMode="auto">
          <a:xfrm>
            <a:off x="971999" y="5997600"/>
            <a:ext cx="65" cy="313350"/>
          </a:xfrm>
          <a:prstGeom prst="rect">
            <a:avLst/>
          </a:prstGeom>
          <a:noFill/>
          <a:ln w="1778" cap="flat" cmpd="sng" algn="ctr">
            <a:noFill/>
            <a:prstDash val="solid"/>
            <a:round/>
            <a:headEnd type="none" w="med" len="med"/>
            <a:tailEnd type="none" w="med" len="med"/>
          </a:ln>
          <a:effectLst/>
        </p:spPr>
        <p:txBody>
          <a:bodyPr vert="horz" wrap="none" lIns="0" tIns="3600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 typeface="AU Passata" pitchFamily="34" charset="0"/>
              <a:buNone/>
              <a:tabLst/>
            </a:pPr>
            <a:r>
              <a:rPr kumimoji="0" lang="en-GB" sz="900" b="1" i="0" u="none" strike="noStrike" cap="all" normalizeH="0" baseline="0" noProof="1">
                <a:ln>
                  <a:noFill/>
                </a:ln>
                <a:solidFill>
                  <a:schemeClr val="bg1"/>
                </a:solidFill>
                <a:effectLst/>
                <a:latin typeface="AU Passata" pitchFamily="34" charset="0"/>
              </a:rPr>
              <a:t>
Department of Management</a:t>
            </a:r>
          </a:p>
          <a:p>
            <a:pPr marL="0" marR="0" indent="0" algn="l" defTabSz="914400" rtl="0" eaLnBrk="1" fontAlgn="base" latinLnBrk="0" hangingPunct="1">
              <a:lnSpc>
                <a:spcPct val="100000"/>
              </a:lnSpc>
              <a:spcBef>
                <a:spcPct val="0"/>
              </a:spcBef>
              <a:spcAft>
                <a:spcPct val="0"/>
              </a:spcAft>
              <a:buClrTx/>
              <a:buSzTx/>
              <a:buFont typeface="AU Passata" pitchFamily="34" charset="0"/>
              <a:buNone/>
              <a:tabLst/>
            </a:pPr>
            <a:endParaRPr kumimoji="0" lang="en-GB" sz="900" b="1" i="0" u="none" strike="noStrike" cap="all" normalizeH="0" baseline="0" noProof="1">
              <a:ln>
                <a:noFill/>
              </a:ln>
              <a:solidFill>
                <a:schemeClr val="bg1"/>
              </a:solidFill>
              <a:effectLst/>
              <a:latin typeface="AU Passata" pitchFamily="34" charset="0"/>
            </a:endParaRPr>
          </a:p>
        </p:txBody>
      </p:sp>
      <p:sp>
        <p:nvSpPr>
          <p:cNvPr id="7" name="Slide Number Placeholder 6"/>
          <p:cNvSpPr>
            <a:spLocks noGrp="1"/>
          </p:cNvSpPr>
          <p:nvPr>
            <p:ph type="sldNum" sz="quarter" idx="12"/>
          </p:nvPr>
        </p:nvSpPr>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0"/>
          </p:nvPr>
        </p:nvSpPr>
        <p:spPr/>
        <p:txBody>
          <a:bodyPr/>
          <a:lstStyle/>
          <a:p>
            <a:fld id="{E7B83056-E73A-4EB1-8793-61FB59C07FBC}" type="datetimeFigureOut">
              <a:rPr lang="en-GB" smtClean="0"/>
              <a:pPr/>
              <a:t>03/09/2024</a:t>
            </a:fld>
            <a:r>
              <a:rPr lang="en-GB"/>
              <a:t>25/07/2017</a:t>
            </a:r>
          </a:p>
        </p:txBody>
      </p:sp>
      <p:sp>
        <p:nvSpPr>
          <p:cNvPr id="6" name="Footer Placeholder 5" hidden="1"/>
          <p:cNvSpPr>
            <a:spLocks noGrp="1"/>
          </p:cNvSpPr>
          <p:nvPr>
            <p:ph type="ftr" sz="quarter" idx="11"/>
          </p:nvPr>
        </p:nvSpPr>
        <p:spPr/>
        <p:txBody>
          <a:bodyPr/>
          <a:lstStyle/>
          <a:p>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13" y="315913"/>
            <a:ext cx="11557000" cy="6220354"/>
          </a:xfrm>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E7B83056-E73A-4EB1-8793-61FB59C07FBC}" type="datetimeFigureOut">
              <a:rPr lang="en-GB" smtClean="0"/>
              <a:pPr/>
              <a:t>03/09/2024</a:t>
            </a:fld>
            <a:r>
              <a:rPr lang="en-GB"/>
              <a:t>25/07/2017</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53494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E7B83056-E73A-4EB1-8793-61FB59C07FBC}" type="datetimeFigureOut">
              <a:rPr lang="en-GB" smtClean="0"/>
              <a:pPr/>
              <a:t>03/09/2024</a:t>
            </a:fld>
            <a:r>
              <a:rPr lang="en-GB"/>
              <a:t>25/07/2017</a:t>
            </a:r>
          </a:p>
        </p:txBody>
      </p:sp>
      <p:sp>
        <p:nvSpPr>
          <p:cNvPr id="8" name="Footer Placeholder 7" hidden="1"/>
          <p:cNvSpPr>
            <a:spLocks noGrp="1"/>
          </p:cNvSpPr>
          <p:nvPr>
            <p:ph type="ftr" sz="quarter" idx="14"/>
          </p:nvPr>
        </p:nvSpPr>
        <p:spPr/>
        <p:txBody>
          <a:bodyPr/>
          <a:lstStyle/>
          <a:p>
            <a:endParaRPr lang="en-GB" dirty="0"/>
          </a:p>
        </p:txBody>
      </p:sp>
      <p:sp>
        <p:nvSpPr>
          <p:cNvPr id="11" name="Text Placeholder 61"/>
          <p:cNvSpPr>
            <a:spLocks noGrp="1"/>
          </p:cNvSpPr>
          <p:nvPr>
            <p:ph type="body" sz="quarter" idx="16" hasCustomPrompt="1"/>
          </p:nvPr>
        </p:nvSpPr>
        <p:spPr>
          <a:xfrm>
            <a:off x="1845940" y="1412776"/>
            <a:ext cx="8496944"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en-GB" dirty="0"/>
              <a:t>Click to add Quote text, for next level ENTER and TAB</a:t>
            </a:r>
            <a:endParaRPr lang="en-GB"/>
          </a:p>
          <a:p>
            <a:pPr lvl="1"/>
            <a:r>
              <a:rPr lang="en-GB" dirty="0"/>
              <a:t>Second level</a:t>
            </a:r>
            <a:endParaRPr lang="en-GB"/>
          </a:p>
          <a:p>
            <a:pPr lvl="2"/>
            <a:endParaRPr lang="en-GB" dirty="0"/>
          </a:p>
        </p:txBody>
      </p:sp>
    </p:spTree>
    <p:extLst>
      <p:ext uri="{BB962C8B-B14F-4D97-AF65-F5344CB8AC3E}">
        <p14:creationId xmlns:p14="http://schemas.microsoft.com/office/powerpoint/2010/main" val="179614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Title 1"/>
          <p:cNvSpPr>
            <a:spLocks noGrp="1"/>
          </p:cNvSpPr>
          <p:nvPr>
            <p:ph type="title"/>
          </p:nvPr>
        </p:nvSpPr>
        <p:spPr>
          <a:xfrm>
            <a:off x="315913" y="230400"/>
            <a:ext cx="11563200" cy="752400"/>
          </a:xfrm>
        </p:spPr>
        <p:txBody>
          <a:bodyPr anchor="t" anchorCtr="0"/>
          <a:lstStyle/>
          <a:p>
            <a:r>
              <a:rPr lang="en-GB" dirty="0"/>
              <a:t>Click to edit Master title style</a:t>
            </a:r>
            <a:endParaRPr lang="en-GB"/>
          </a:p>
        </p:txBody>
      </p:sp>
      <p:sp>
        <p:nvSpPr>
          <p:cNvPr id="11" name="Slide Number Placeholder 10"/>
          <p:cNvSpPr>
            <a:spLocks noGrp="1"/>
          </p:cNvSpPr>
          <p:nvPr>
            <p:ph type="sldNum" sz="quarter" idx="15"/>
          </p:nvPr>
        </p:nvSpPr>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E7B83056-E73A-4EB1-8793-61FB59C07FBC}" type="datetimeFigureOut">
              <a:rPr lang="en-GB" smtClean="0"/>
              <a:pPr/>
              <a:t>03/09/2024</a:t>
            </a:fld>
            <a:r>
              <a:rPr lang="en-GB"/>
              <a:t>25/07/2017</a:t>
            </a:r>
          </a:p>
        </p:txBody>
      </p:sp>
      <p:sp>
        <p:nvSpPr>
          <p:cNvPr id="10" name="Footer Placeholder 9" hidden="1"/>
          <p:cNvSpPr>
            <a:spLocks noGrp="1"/>
          </p:cNvSpPr>
          <p:nvPr>
            <p:ph type="ftr" sz="quarter" idx="14"/>
          </p:nvPr>
        </p:nvSpPr>
        <p:spPr/>
        <p:txBody>
          <a:bodyPr/>
          <a:lstStyle/>
          <a:p>
            <a:endParaRPr lang="en-GB" dirty="0"/>
          </a:p>
        </p:txBody>
      </p:sp>
      <p:sp>
        <p:nvSpPr>
          <p:cNvPr id="12" name="Text Placeholder 2"/>
          <p:cNvSpPr>
            <a:spLocks noGrp="1"/>
          </p:cNvSpPr>
          <p:nvPr>
            <p:ph type="body" sz="quarter" idx="11" hasCustomPrompt="1"/>
          </p:nvPr>
        </p:nvSpPr>
        <p:spPr>
          <a:xfrm>
            <a:off x="2998068" y="1853461"/>
            <a:ext cx="6264696"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en-GB" dirty="0"/>
              <a:t>Click to add Quote text, for next level ENTER and TAB</a:t>
            </a:r>
            <a:endParaRPr lang="en-GB"/>
          </a:p>
          <a:p>
            <a:pPr lvl="1"/>
            <a:r>
              <a:rPr lang="en-GB" dirty="0"/>
              <a:t>Second level</a:t>
            </a:r>
            <a:endParaRPr lang="en-GB"/>
          </a:p>
        </p:txBody>
      </p:sp>
    </p:spTree>
    <p:extLst>
      <p:ext uri="{BB962C8B-B14F-4D97-AF65-F5344CB8AC3E}">
        <p14:creationId xmlns:p14="http://schemas.microsoft.com/office/powerpoint/2010/main" val="1495154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13" y="328612"/>
            <a:ext cx="11550650" cy="6213475"/>
          </a:xfrm>
        </p:spPr>
        <p:txBody>
          <a:body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8" name="Slide Number Placeholder 7"/>
          <p:cNvSpPr>
            <a:spLocks noGrp="1"/>
          </p:cNvSpPr>
          <p:nvPr>
            <p:ph type="sldNum" sz="quarter" idx="15"/>
          </p:nvPr>
        </p:nvSpPr>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E7B83056-E73A-4EB1-8793-61FB59C07FBC}" type="datetimeFigureOut">
              <a:rPr lang="en-GB" smtClean="0"/>
              <a:pPr/>
              <a:t>03/09/2024</a:t>
            </a:fld>
            <a:r>
              <a:rPr lang="en-GB"/>
              <a:t>25/07/2017</a:t>
            </a:r>
          </a:p>
        </p:txBody>
      </p:sp>
      <p:sp>
        <p:nvSpPr>
          <p:cNvPr id="7" name="Footer Placeholder 6"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781562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a:p>
        </p:txBody>
      </p:sp>
      <p:sp>
        <p:nvSpPr>
          <p:cNvPr id="6" name="TextBox 5"/>
          <p:cNvSpPr txBox="1"/>
          <p:nvPr userDrawn="1"/>
        </p:nvSpPr>
        <p:spPr>
          <a:xfrm>
            <a:off x="-2160355" y="1022476"/>
            <a:ext cx="2012649" cy="473425"/>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Light</a:t>
            </a:r>
            <a:endParaRPr lang="en-GB" sz="4799" dirty="0"/>
          </a:p>
        </p:txBody>
      </p:sp>
      <p:sp>
        <p:nvSpPr>
          <p:cNvPr id="9" name="Slide Number Placeholder 8"/>
          <p:cNvSpPr>
            <a:spLocks noGrp="1"/>
          </p:cNvSpPr>
          <p:nvPr>
            <p:ph type="sldNum" sz="quarter" idx="12"/>
          </p:nvPr>
        </p:nvSpPr>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E7B83056-E73A-4EB1-8793-61FB59C07FBC}" type="datetimeFigureOut">
              <a:rPr lang="en-GB" smtClean="0"/>
              <a:pPr/>
              <a:t>03/09/2024</a:t>
            </a:fld>
            <a:r>
              <a:rPr lang="en-GB"/>
              <a:t>25/07/2017</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5820" y="1340768"/>
            <a:ext cx="1224136"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8" name="Slide Number Placeholder 7" hidden="1"/>
          <p:cNvSpPr>
            <a:spLocks noGrp="1"/>
          </p:cNvSpPr>
          <p:nvPr>
            <p:ph type="sldNum" sz="quarter" idx="12"/>
          </p:nvPr>
        </p:nvSpPr>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0"/>
          </p:nvPr>
        </p:nvSpPr>
        <p:spPr/>
        <p:txBody>
          <a:bodyPr/>
          <a:lstStyle/>
          <a:p>
            <a:fld id="{E7B83056-E73A-4EB1-8793-61FB59C07FBC}" type="datetimeFigureOut">
              <a:rPr lang="en-GB" smtClean="0"/>
              <a:pPr/>
              <a:t>03/09/2024</a:t>
            </a:fld>
            <a:r>
              <a:rPr lang="en-GB"/>
              <a:t>25/07/2017</a:t>
            </a:r>
          </a:p>
        </p:txBody>
      </p:sp>
      <p:sp>
        <p:nvSpPr>
          <p:cNvPr id="7" name="Footer Placeholder 6" hidden="1"/>
          <p:cNvSpPr>
            <a:spLocks noGrp="1"/>
          </p:cNvSpPr>
          <p:nvPr>
            <p:ph type="ftr" sz="quarter" idx="11"/>
          </p:nvPr>
        </p:nvSpPr>
        <p:spPr/>
        <p:txBody>
          <a:bodyPr/>
          <a:lstStyle/>
          <a:p>
            <a:endParaRPr lang="en-GB"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pic>
        <p:nvPicPr>
          <p:cNvPr id="4" name="Logo BS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5602" y="2229266"/>
            <a:ext cx="2397621" cy="2399468"/>
          </a:xfrm>
          <a:prstGeom prst="rect">
            <a:avLst/>
          </a:prstGeom>
        </p:spPr>
      </p:pic>
      <p:sp>
        <p:nvSpPr>
          <p:cNvPr id="2" name="Date Placeholder 1" hidden="1"/>
          <p:cNvSpPr>
            <a:spLocks noGrp="1"/>
          </p:cNvSpPr>
          <p:nvPr>
            <p:ph type="dt" sz="half" idx="10"/>
          </p:nvPr>
        </p:nvSpPr>
        <p:spPr/>
        <p:txBody>
          <a:bodyPr/>
          <a:lstStyle/>
          <a:p>
            <a:fld id="{E7B83056-E73A-4EB1-8793-61FB59C07FBC}" type="datetimeFigureOut">
              <a:rPr lang="en-GB" smtClean="0"/>
              <a:pPr/>
              <a:t>03/09/2024</a:t>
            </a:fld>
            <a:r>
              <a:rPr lang="en-GB"/>
              <a:t>25/07/2017</a:t>
            </a:r>
          </a:p>
        </p:txBody>
      </p:sp>
      <p:sp>
        <p:nvSpPr>
          <p:cNvPr id="3" name="Footer Placeholder 2" hidden="1"/>
          <p:cNvSpPr>
            <a:spLocks noGrp="1"/>
          </p:cNvSpPr>
          <p:nvPr>
            <p:ph type="ftr" sz="quarter" idx="11"/>
          </p:nvPr>
        </p:nvSpPr>
        <p:spPr/>
        <p:txBody>
          <a:bodyPr/>
          <a:lstStyle/>
          <a:p>
            <a:endParaRPr lang="en-GB" dirty="0"/>
          </a:p>
        </p:txBody>
      </p:sp>
      <p:sp>
        <p:nvSpPr>
          <p:cNvPr id="5" name="Slide Number Placeholder 4" hidden="1"/>
          <p:cNvSpPr>
            <a:spLocks noGrp="1"/>
          </p:cNvSpPr>
          <p:nvPr>
            <p:ph type="sldNum" sz="quarter" idx="12"/>
          </p:nvPr>
        </p:nvSpPr>
        <p:spPr>
          <a:xfrm>
            <a:off x="0" y="7020000"/>
            <a:ext cx="0" cy="0"/>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1444901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End slide BSS">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pic>
        <p:nvPicPr>
          <p:cNvPr id="7" name="Logo BS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0000" y="2520000"/>
            <a:ext cx="1650375" cy="1650375"/>
          </a:xfrm>
          <a:prstGeom prst="rect">
            <a:avLst/>
          </a:prstGeom>
        </p:spPr>
      </p:pic>
      <p:sp>
        <p:nvSpPr>
          <p:cNvPr id="6" name="OFF_logo2Computed"/>
          <p:cNvSpPr txBox="1">
            <a:spLocks noChangeArrowheads="1"/>
          </p:cNvSpPr>
          <p:nvPr userDrawn="1"/>
        </p:nvSpPr>
        <p:spPr bwMode="auto">
          <a:xfrm>
            <a:off x="4392000" y="2520000"/>
            <a:ext cx="7480913" cy="869657"/>
          </a:xfrm>
          <a:prstGeom prst="rect">
            <a:avLst/>
          </a:prstGeom>
          <a:noFill/>
          <a:ln w="1778" algn="ctr">
            <a:noFill/>
            <a:miter lim="800000"/>
            <a:headEnd/>
            <a:tailEnd/>
          </a:ln>
          <a:effectLst/>
        </p:spPr>
        <p:txBody>
          <a:bodyPr wrap="square" lIns="0" tIns="493200" rIns="0" bIns="0">
            <a:spAutoFit/>
          </a:bodyPr>
          <a:lstStyle/>
          <a:p>
            <a:pPr>
              <a:lnSpc>
                <a:spcPct val="105000"/>
              </a:lnSpc>
              <a:defRPr/>
            </a:pPr>
            <a:r>
              <a:rPr lang="en-GB" sz="2300" b="0" cap="all" spc="200" baseline="0" dirty="0">
                <a:solidFill>
                  <a:schemeClr val="bg1"/>
                </a:solidFill>
                <a:latin typeface="AU Passata" panose="020B0503030502030804" pitchFamily="34" charset="0"/>
              </a:rPr>
              <a:t>
Aarhus University</a:t>
            </a:r>
          </a:p>
        </p:txBody>
      </p:sp>
      <p:sp>
        <p:nvSpPr>
          <p:cNvPr id="10" name="OFF_logo1Computed"/>
          <p:cNvSpPr txBox="1">
            <a:spLocks noChangeArrowheads="1"/>
          </p:cNvSpPr>
          <p:nvPr userDrawn="1"/>
        </p:nvSpPr>
        <p:spPr bwMode="auto">
          <a:xfrm>
            <a:off x="4392000" y="2520000"/>
            <a:ext cx="7480913" cy="495236"/>
          </a:xfrm>
          <a:prstGeom prst="rect">
            <a:avLst/>
          </a:prstGeom>
          <a:noFill/>
          <a:ln w="1778" algn="ctr">
            <a:noFill/>
            <a:miter lim="800000"/>
            <a:headEnd/>
            <a:tailEnd/>
          </a:ln>
          <a:effectLst/>
        </p:spPr>
        <p:txBody>
          <a:bodyPr wrap="square" lIns="0" tIns="122400" rIns="0" bIns="0">
            <a:spAutoFit/>
          </a:bodyPr>
          <a:lstStyle/>
          <a:p>
            <a:pPr>
              <a:lnSpc>
                <a:spcPct val="105000"/>
              </a:lnSpc>
              <a:defRPr/>
            </a:pPr>
            <a:r>
              <a:rPr lang="en-GB" sz="2300" b="1" cap="all" spc="200" baseline="0" dirty="0">
                <a:solidFill>
                  <a:schemeClr val="bg1"/>
                </a:solidFill>
                <a:latin typeface="AU Passata" panose="020B0503030502030804" pitchFamily="34" charset="0"/>
              </a:rPr>
              <a:t>
Department of Management</a:t>
            </a:r>
          </a:p>
        </p:txBody>
      </p:sp>
      <p:sp>
        <p:nvSpPr>
          <p:cNvPr id="9" name="Date Placeholder 1" hidden="1"/>
          <p:cNvSpPr>
            <a:spLocks noGrp="1"/>
          </p:cNvSpPr>
          <p:nvPr>
            <p:ph type="dt" sz="half" idx="10"/>
          </p:nvPr>
        </p:nvSpPr>
        <p:spPr>
          <a:xfrm>
            <a:off x="0" y="7020000"/>
            <a:ext cx="0" cy="0"/>
          </a:xfrm>
        </p:spPr>
        <p:txBody>
          <a:bodyPr/>
          <a:lstStyle/>
          <a:p>
            <a:fld id="{E7B83056-E73A-4EB1-8793-61FB59C07FBC}" type="datetimeFigureOut">
              <a:rPr lang="en-GB" smtClean="0"/>
              <a:pPr/>
              <a:t>03/09/2024</a:t>
            </a:fld>
            <a:r>
              <a:rPr lang="en-GB"/>
              <a:t>25/07/2017</a:t>
            </a:r>
          </a:p>
        </p:txBody>
      </p:sp>
      <p:sp>
        <p:nvSpPr>
          <p:cNvPr id="11" name="Footer Placeholder 2" hidden="1"/>
          <p:cNvSpPr>
            <a:spLocks noGrp="1"/>
          </p:cNvSpPr>
          <p:nvPr>
            <p:ph type="ftr" sz="quarter" idx="11"/>
          </p:nvPr>
        </p:nvSpPr>
        <p:spPr>
          <a:xfrm>
            <a:off x="0" y="7020000"/>
            <a:ext cx="0" cy="0"/>
          </a:xfrm>
        </p:spPr>
        <p:txBody>
          <a:bodyPr/>
          <a:lstStyle/>
          <a:p>
            <a:endParaRPr lang="en-GB" dirty="0"/>
          </a:p>
        </p:txBody>
      </p:sp>
      <p:sp>
        <p:nvSpPr>
          <p:cNvPr id="12" name="Slide Number Placeholder 4" hidden="1"/>
          <p:cNvSpPr>
            <a:spLocks noGrp="1"/>
          </p:cNvSpPr>
          <p:nvPr>
            <p:ph type="sldNum" sz="quarter" idx="12"/>
          </p:nvPr>
        </p:nvSpPr>
        <p:spPr>
          <a:xfrm>
            <a:off x="0" y="7020000"/>
            <a:ext cx="0" cy="0"/>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41288966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83827E-BF0A-4D1D-8171-A641D8977BB4}" type="datetimeFigureOut">
              <a:rPr lang="da-DK" smtClean="0"/>
              <a:t>03-09-2024</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7BDED32E-EA06-4EB7-AFF1-51A4300A1622}" type="slidenum">
              <a:rPr lang="da-DK" smtClean="0"/>
              <a:t>‹#›</a:t>
            </a:fld>
            <a:endParaRPr lang="da-DK"/>
          </a:p>
        </p:txBody>
      </p:sp>
    </p:spTree>
    <p:extLst>
      <p:ext uri="{BB962C8B-B14F-4D97-AF65-F5344CB8AC3E}">
        <p14:creationId xmlns:p14="http://schemas.microsoft.com/office/powerpoint/2010/main" val="3839343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5838" y="1960079"/>
            <a:ext cx="10220325"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3598" y="340161"/>
            <a:ext cx="1825892" cy="461665"/>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 </a:t>
            </a:r>
            <a:endParaRPr lang="en-GB"/>
          </a:p>
          <a:p>
            <a:pPr algn="r">
              <a:lnSpc>
                <a:spcPct val="100000"/>
              </a:lnSpc>
            </a:pPr>
            <a:r>
              <a:rPr lang="en-GB" sz="1000" baseline="0" noProof="1">
                <a:solidFill>
                  <a:schemeClr val="tx1">
                    <a:lumMod val="75000"/>
                    <a:lumOff val="25000"/>
                  </a:schemeClr>
                </a:solidFill>
              </a:rPr>
              <a:t>ændr 2. linje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9" name="Slide Number Placeholder 8"/>
          <p:cNvSpPr>
            <a:spLocks noGrp="1"/>
          </p:cNvSpPr>
          <p:nvPr>
            <p:ph type="sldNum" sz="quarter" idx="12"/>
          </p:nvPr>
        </p:nvSpPr>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E7B83056-E73A-4EB1-8793-61FB59C07FBC}" type="datetimeFigureOut">
              <a:rPr lang="en-GB" smtClean="0"/>
              <a:pPr/>
              <a:t>03/09/2024</a:t>
            </a:fld>
            <a:r>
              <a:rPr lang="en-GB"/>
              <a:t>25/07/2017</a:t>
            </a:r>
          </a:p>
        </p:txBody>
      </p:sp>
      <p:sp>
        <p:nvSpPr>
          <p:cNvPr id="8" name="Footer Placeholder 7" hidden="1"/>
          <p:cNvSpPr>
            <a:spLocks noGrp="1"/>
          </p:cNvSpPr>
          <p:nvPr>
            <p:ph type="ftr" sz="quarter" idx="11"/>
          </p:nvPr>
        </p:nvSpPr>
        <p:spPr/>
        <p:txBody>
          <a:bodyPr/>
          <a:lstStyle/>
          <a:p>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23395" y="-1"/>
            <a:ext cx="12193200"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13" y="228627"/>
            <a:ext cx="11556000" cy="752101"/>
          </a:xfrm>
        </p:spPr>
        <p:txBody>
          <a:bodyPr anchor="t" anchorCtr="0"/>
          <a:lstStyle/>
          <a:p>
            <a:r>
              <a:rPr lang="en-GB" dirty="0"/>
              <a:t>Click to edit Master title style</a:t>
            </a:r>
          </a:p>
        </p:txBody>
      </p:sp>
      <p:sp>
        <p:nvSpPr>
          <p:cNvPr id="3" name="Content Placeholder 2"/>
          <p:cNvSpPr>
            <a:spLocks noGrp="1"/>
          </p:cNvSpPr>
          <p:nvPr>
            <p:ph idx="1"/>
          </p:nvPr>
        </p:nvSpPr>
        <p:spPr>
          <a:xfrm>
            <a:off x="985838" y="1373021"/>
            <a:ext cx="10220325" cy="4521366"/>
          </a:xfrm>
        </p:spPr>
        <p:txBody>
          <a:bodyPr/>
          <a:lstStyle>
            <a:lvl1pPr marL="0" indent="0">
              <a:buFont typeface="Calibri" panose="020F0502020204030204" pitchFamily="34" charset="0"/>
              <a:buChar char="​"/>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8" name="TextBox 17"/>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E7B83056-E73A-4EB1-8793-61FB59C07FBC}" type="datetimeFigureOut">
              <a:rPr lang="en-GB" smtClean="0"/>
              <a:pPr/>
              <a:t>03/09/2024</a:t>
            </a:fld>
            <a:r>
              <a:rPr lang="en-GB"/>
              <a:t>25/07/2017</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997128513"/>
      </p:ext>
    </p:extLst>
  </p:cSld>
  <p:clrMapOvr>
    <a:masterClrMapping/>
  </p:clrMapOvr>
  <p:extLst>
    <p:ext uri="{DCECCB84-F9BA-43D5-87BE-67443E8EF086}">
      <p15:sldGuideLst xmlns:p15="http://schemas.microsoft.com/office/powerpoint/2012/main">
        <p15:guide id="1" orient="horz" pos="865" userDrawn="1">
          <p15:clr>
            <a:srgbClr val="00000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3200"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hasCustomPrompt="1"/>
          </p:nvPr>
        </p:nvSpPr>
        <p:spPr>
          <a:xfrm>
            <a:off x="316800" y="230400"/>
            <a:ext cx="5644263" cy="752400"/>
          </a:xfrm>
        </p:spPr>
        <p:txBody>
          <a:bodyPr anchor="t" anchorCtr="0"/>
          <a:lstStyle>
            <a:lvl1pPr>
              <a:defRPr/>
            </a:lvl1pPr>
          </a:lstStyle>
          <a:p>
            <a:r>
              <a:rPr lang="en-GB" dirty="0"/>
              <a:t>Insert title</a:t>
            </a:r>
            <a:endParaRPr lang="en-GB"/>
          </a:p>
        </p:txBody>
      </p:sp>
      <p:sp>
        <p:nvSpPr>
          <p:cNvPr id="10" name="Text Placeholder 2"/>
          <p:cNvSpPr>
            <a:spLocks noGrp="1"/>
          </p:cNvSpPr>
          <p:nvPr>
            <p:ph type="body" sz="quarter" idx="14"/>
          </p:nvPr>
        </p:nvSpPr>
        <p:spPr>
          <a:xfrm>
            <a:off x="985838" y="1371600"/>
            <a:ext cx="4975225" cy="452596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7" name="Picture Placeholder 3"/>
          <p:cNvSpPr>
            <a:spLocks noGrp="1"/>
          </p:cNvSpPr>
          <p:nvPr>
            <p:ph type="pic" sz="quarter" idx="13" hasCustomPrompt="1"/>
          </p:nvPr>
        </p:nvSpPr>
        <p:spPr>
          <a:xfrm>
            <a:off x="6230198" y="315913"/>
            <a:ext cx="5644110" cy="558165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8" name="Slide Number Placeholder 7"/>
          <p:cNvSpPr>
            <a:spLocks noGrp="1"/>
          </p:cNvSpPr>
          <p:nvPr>
            <p:ph type="sldNum" sz="quarter" idx="17"/>
          </p:nvPr>
        </p:nvSpPr>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E7B83056-E73A-4EB1-8793-61FB59C07FBC}" type="datetimeFigureOut">
              <a:rPr lang="en-GB" smtClean="0"/>
              <a:pPr/>
              <a:t>03/09/2024</a:t>
            </a:fld>
            <a:r>
              <a:rPr lang="en-GB"/>
              <a:t>25/07/2017</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3999787102"/>
      </p:ext>
    </p:extLst>
  </p:cSld>
  <p:clrMapOvr>
    <a:masterClrMapping/>
  </p:clrMapOvr>
  <p:extLst>
    <p:ext uri="{DCECCB84-F9BA-43D5-87BE-67443E8EF086}">
      <p15:sldGuideLst xmlns:p15="http://schemas.microsoft.com/office/powerpoint/2012/main">
        <p15:guide id="1" pos="3924" userDrawn="1">
          <p15:clr>
            <a:srgbClr val="A4A3A4"/>
          </p15:clr>
        </p15:guide>
        <p15:guide id="2" pos="3755"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0"/>
            <a:ext cx="12193200"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1001075" y="269454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p:nvPr>
        </p:nvSpPr>
        <p:spPr>
          <a:xfrm>
            <a:off x="985838" y="1484784"/>
            <a:ext cx="4975225" cy="971980"/>
          </a:xfrm>
        </p:spPr>
        <p:txBody>
          <a:bodyPr anchor="b" anchorCtr="0"/>
          <a:lstStyle>
            <a:lvl1pPr>
              <a:lnSpc>
                <a:spcPct val="95000"/>
              </a:lnSpc>
              <a:defRPr sz="3000">
                <a:latin typeface="+mn-lt"/>
              </a:defRPr>
            </a:lvl1pPr>
          </a:lstStyle>
          <a:p>
            <a:r>
              <a:rPr lang="en-GB" dirty="0"/>
              <a:t>Click to edit Master title style</a:t>
            </a:r>
            <a:endParaRPr lang="en-GB"/>
          </a:p>
        </p:txBody>
      </p:sp>
      <p:sp>
        <p:nvSpPr>
          <p:cNvPr id="10" name="Text Placeholder 2"/>
          <p:cNvSpPr>
            <a:spLocks noGrp="1"/>
          </p:cNvSpPr>
          <p:nvPr>
            <p:ph type="body" sz="quarter" idx="14"/>
          </p:nvPr>
        </p:nvSpPr>
        <p:spPr>
          <a:xfrm>
            <a:off x="985838" y="3010711"/>
            <a:ext cx="4975225" cy="1858449"/>
          </a:xfrm>
        </p:spPr>
        <p:txBody>
          <a:bodyPr/>
          <a:lstStyle>
            <a:lvl1pPr marL="0" indent="0">
              <a:buFont typeface="Calibri" panose="020F0502020204030204" pitchFamily="34" charset="0"/>
              <a:buChar char="​"/>
              <a:defRPr/>
            </a:lvl1pPr>
            <a:lvl5pPr>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r>
              <a:rPr lang="en-GB" dirty="0"/>
              <a:t>6</a:t>
            </a:r>
            <a:endParaRPr lang="en-GB"/>
          </a:p>
        </p:txBody>
      </p:sp>
      <p:sp>
        <p:nvSpPr>
          <p:cNvPr id="7" name="Picture Placeholder 3"/>
          <p:cNvSpPr>
            <a:spLocks noGrp="1"/>
          </p:cNvSpPr>
          <p:nvPr>
            <p:ph type="pic" sz="quarter" idx="13" hasCustomPrompt="1"/>
          </p:nvPr>
        </p:nvSpPr>
        <p:spPr>
          <a:xfrm>
            <a:off x="6231600" y="315913"/>
            <a:ext cx="5644800" cy="558360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1780882"/>
            <a:ext cx="1825892" cy="153888"/>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a:t>
            </a:r>
            <a:endParaRPr lang="en-GB"/>
          </a:p>
        </p:txBody>
      </p:sp>
      <p:sp>
        <p:nvSpPr>
          <p:cNvPr id="8" name="Slide Number Placeholder 7"/>
          <p:cNvSpPr>
            <a:spLocks noGrp="1"/>
          </p:cNvSpPr>
          <p:nvPr>
            <p:ph type="sldNum" sz="quarter" idx="17"/>
          </p:nvPr>
        </p:nvSpPr>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E7B83056-E73A-4EB1-8793-61FB59C07FBC}" type="datetimeFigureOut">
              <a:rPr lang="en-GB" smtClean="0"/>
              <a:pPr/>
              <a:t>03/09/2024</a:t>
            </a:fld>
            <a:r>
              <a:rPr lang="en-GB"/>
              <a:t>25/07/2017</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4270316488"/>
      </p:ext>
    </p:extLst>
  </p:cSld>
  <p:clrMapOvr>
    <a:masterClrMapping/>
  </p:clrMapOvr>
  <p:extLst>
    <p:ext uri="{DCECCB84-F9BA-43D5-87BE-67443E8EF086}">
      <p15:sldGuideLst xmlns:p15="http://schemas.microsoft.com/office/powerpoint/2012/main">
        <p15:guide id="1" pos="3930" userDrawn="1">
          <p15:clr>
            <a:srgbClr val="A4A3A4"/>
          </p15:clr>
        </p15:guide>
        <p15:guide id="2" pos="3755" userDrawn="1">
          <p15:clr>
            <a:srgbClr val="A4A3A4"/>
          </p15:clr>
        </p15:guide>
        <p15:guide id="3" orient="horz" pos="3069" userDrawn="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00" y="316800"/>
            <a:ext cx="115596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E7B83056-E73A-4EB1-8793-61FB59C07FBC}" type="datetimeFigureOut">
              <a:rPr lang="en-GB" smtClean="0"/>
              <a:pPr/>
              <a:t>03/09/2024</a:t>
            </a:fld>
            <a:r>
              <a:rPr lang="en-GB"/>
              <a:t>25/07/2017</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3077618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5" name="Picture Placeholder 2"/>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9" name="Slide Number Placeholder 8"/>
          <p:cNvSpPr>
            <a:spLocks noGrp="1"/>
          </p:cNvSpPr>
          <p:nvPr>
            <p:ph type="sldNum" sz="quarter" idx="15"/>
          </p:nvPr>
        </p:nvSpPr>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3"/>
          </p:nvPr>
        </p:nvSpPr>
        <p:spPr/>
        <p:txBody>
          <a:bodyPr/>
          <a:lstStyle/>
          <a:p>
            <a:fld id="{E7B83056-E73A-4EB1-8793-61FB59C07FBC}" type="datetimeFigureOut">
              <a:rPr lang="en-GB" smtClean="0"/>
              <a:pPr/>
              <a:t>03/09/2024</a:t>
            </a:fld>
            <a:r>
              <a:rPr lang="en-GB"/>
              <a:t>25/07/2017</a:t>
            </a:r>
          </a:p>
        </p:txBody>
      </p:sp>
      <p:sp>
        <p:nvSpPr>
          <p:cNvPr id="8" name="Footer Placeholder 7"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087004173"/>
      </p:ext>
    </p:extLst>
  </p:cSld>
  <p:clrMapOvr>
    <a:masterClrMapping/>
  </p:clrMapOvr>
  <p:extLst>
    <p:ext uri="{DCECCB84-F9BA-43D5-87BE-67443E8EF086}">
      <p15:sldGuideLst xmlns:p15="http://schemas.microsoft.com/office/powerpoint/2012/main">
        <p15:guide id="1" pos="3924" userDrawn="1">
          <p15:clr>
            <a:srgbClr val="A4A3A4"/>
          </p15:clr>
        </p15:guide>
        <p15:guide id="2" pos="3754"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26532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7" name="Picture Placeholder 2"/>
          <p:cNvSpPr>
            <a:spLocks noGrp="1"/>
          </p:cNvSpPr>
          <p:nvPr>
            <p:ph type="pic" sz="quarter" idx="13" hasCustomPrompt="1"/>
          </p:nvPr>
        </p:nvSpPr>
        <p:spPr>
          <a:xfrm>
            <a:off x="3168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5" name="Picture Placeholder 3"/>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E7B83056-E73A-4EB1-8793-61FB59C07FBC}" type="datetimeFigureOut">
              <a:rPr lang="en-GB" smtClean="0"/>
              <a:pPr/>
              <a:t>03/09/2024</a:t>
            </a:fld>
            <a:r>
              <a:rPr lang="en-GB"/>
              <a:t>25/07/2017</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2260751815"/>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4" name="Picture Placeholder 2"/>
          <p:cNvSpPr>
            <a:spLocks noGrp="1"/>
          </p:cNvSpPr>
          <p:nvPr>
            <p:ph type="pic" sz="quarter" idx="11" hasCustomPrompt="1"/>
          </p:nvPr>
        </p:nvSpPr>
        <p:spPr>
          <a:xfrm>
            <a:off x="6231600" y="316800"/>
            <a:ext cx="5644800" cy="2653200"/>
          </a:xfrm>
        </p:spPr>
        <p:txBody>
          <a:bodyPr/>
          <a:lstStyle>
            <a:lvl1pPr marL="0" indent="0">
              <a:buFontTx/>
              <a:buNone/>
              <a:defRPr b="0"/>
            </a:lvl1pPr>
          </a:lstStyle>
          <a:p>
            <a:r>
              <a:rPr lang="en-GB" dirty="0"/>
              <a:t>Click here and add image via Templafy Image Library</a:t>
            </a:r>
            <a:endParaRPr lang="en-GB"/>
          </a:p>
        </p:txBody>
      </p:sp>
      <p:sp>
        <p:nvSpPr>
          <p:cNvPr id="7" name="Picture Placeholder 3"/>
          <p:cNvSpPr>
            <a:spLocks noGrp="1"/>
          </p:cNvSpPr>
          <p:nvPr>
            <p:ph type="pic" sz="quarter" idx="13" hasCustomPrompt="1"/>
          </p:nvPr>
        </p:nvSpPr>
        <p:spPr>
          <a:xfrm>
            <a:off x="62316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E7B83056-E73A-4EB1-8793-61FB59C07FBC}" type="datetimeFigureOut">
              <a:rPr lang="en-GB" smtClean="0"/>
              <a:pPr/>
              <a:t>03/09/2024</a:t>
            </a:fld>
            <a:r>
              <a:rPr lang="en-GB"/>
              <a:t>25/07/2017</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93570263"/>
      </p:ext>
    </p:extLst>
  </p:cSld>
  <p:clrMapOvr>
    <a:masterClrMapping/>
  </p:clrMapOvr>
  <p:extLst>
    <p:ext uri="{DCECCB84-F9BA-43D5-87BE-67443E8EF086}">
      <p15:sldGuideLst xmlns:p15="http://schemas.microsoft.com/office/powerpoint/2012/main">
        <p15:guide id="1" pos="3922" userDrawn="1">
          <p15:clr>
            <a:srgbClr val="A4A3A4"/>
          </p15:clr>
        </p15:guide>
        <p15:guide id="2" pos="3755" userDrawn="1">
          <p15:clr>
            <a:srgbClr val="A4A3A4"/>
          </p15:clr>
        </p15:guide>
        <p15:guide id="3" orient="horz" pos="2039" userDrawn="1">
          <p15:clr>
            <a:srgbClr val="A4A3A4"/>
          </p15:clr>
        </p15:guide>
        <p15:guide id="4" orient="horz" pos="1872"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13" y="149115"/>
            <a:ext cx="11557000" cy="130932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GB" noProof="0" dirty="0"/>
              <a:t>Click to edit Master title style</a:t>
            </a:r>
            <a:endParaRPr lang="en-GB"/>
          </a:p>
        </p:txBody>
      </p:sp>
      <p:sp>
        <p:nvSpPr>
          <p:cNvPr id="1028" name="Rectangle 2"/>
          <p:cNvSpPr>
            <a:spLocks noGrp="1" noChangeArrowheads="1"/>
          </p:cNvSpPr>
          <p:nvPr>
            <p:ph type="body" idx="1"/>
          </p:nvPr>
        </p:nvSpPr>
        <p:spPr bwMode="auto">
          <a:xfrm>
            <a:off x="985838" y="1960079"/>
            <a:ext cx="10220325" cy="3937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a:t>Click to edit Master text styles</a:t>
            </a:r>
            <a:endParaRPr lang="en-GB" dirty="0"/>
          </a:p>
          <a:p>
            <a:pPr lvl="1"/>
            <a:r>
              <a:rPr lang="en-GB" noProof="0" dirty="0"/>
              <a:t>Second level</a:t>
            </a:r>
            <a:endParaRPr lang="en-GB" dirty="0"/>
          </a:p>
          <a:p>
            <a:pPr lvl="2"/>
            <a:r>
              <a:rPr lang="en-GB" noProof="0" dirty="0"/>
              <a:t>Third level</a:t>
            </a:r>
            <a:endParaRPr lang="en-GB" dirty="0"/>
          </a:p>
          <a:p>
            <a:pPr lvl="3"/>
            <a:r>
              <a:rPr lang="en-GB" noProof="0" dirty="0"/>
              <a:t>Fourth level</a:t>
            </a:r>
            <a:endParaRPr lang="en-GB" dirty="0"/>
          </a:p>
          <a:p>
            <a:pPr lvl="4"/>
            <a:r>
              <a:rPr lang="en-GB" noProof="0" dirty="0"/>
              <a:t>Fifth level</a:t>
            </a:r>
            <a:endParaRPr lang="en-GB" dirty="0"/>
          </a:p>
          <a:p>
            <a:pPr lvl="5"/>
            <a:r>
              <a:rPr lang="en-GB" noProof="0" dirty="0"/>
              <a:t>6 level</a:t>
            </a:r>
            <a:endParaRPr lang="en-GB" dirty="0"/>
          </a:p>
          <a:p>
            <a:pPr lvl="6"/>
            <a:r>
              <a:rPr lang="en-GB" noProof="0" dirty="0"/>
              <a:t>7 level</a:t>
            </a:r>
            <a:endParaRPr lang="en-GB" dirty="0"/>
          </a:p>
          <a:p>
            <a:pPr lvl="7"/>
            <a:r>
              <a:rPr lang="en-GB" noProof="0" dirty="0"/>
              <a:t>8 level</a:t>
            </a:r>
            <a:endParaRPr lang="en-GB" dirty="0"/>
          </a:p>
          <a:p>
            <a:pPr lvl="8"/>
            <a:r>
              <a:rPr lang="en-GB" noProof="0" dirty="0"/>
              <a:t>9 level</a:t>
            </a:r>
            <a:endParaRPr lang="en-GB" dirty="0"/>
          </a:p>
        </p:txBody>
      </p:sp>
      <p:pic>
        <p:nvPicPr>
          <p:cNvPr id="558835078" name="SecondaryLogo_sort"/>
          <p:cNvPicPr>
            <a:picLocks noChangeAspect="1"/>
          </p:cNvPicPr>
          <p:nvPr/>
        </p:nvPicPr>
        <p:blipFill>
          <a:blip r:embed="rId20"/>
          <a:stretch>
            <a:fillRect/>
          </a:stretch>
        </p:blipFill>
        <p:spPr>
          <a:xfrm>
            <a:off x="10206000" y="5997600"/>
            <a:ext cx="1615263" cy="558000"/>
          </a:xfrm>
          <a:prstGeom prst="rect">
            <a:avLst/>
          </a:prstGeom>
        </p:spPr>
      </p:pic>
      <p:sp>
        <p:nvSpPr>
          <p:cNvPr id="23" name="Black Rectangle"/>
          <p:cNvSpPr/>
          <p:nvPr userDrawn="1"/>
        </p:nvSpPr>
        <p:spPr>
          <a:xfrm>
            <a:off x="989440" y="1663088"/>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19"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tx1"/>
              </a:solidFill>
              <a:latin typeface="+mn-lt"/>
            </a:endParaRPr>
          </a:p>
        </p:txBody>
      </p:sp>
      <p:pic>
        <p:nvPicPr>
          <p:cNvPr id="10" name="Billede streg"/>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6073200" y="5997600"/>
            <a:ext cx="71734" cy="558000"/>
          </a:xfrm>
          <a:prstGeom prst="rect">
            <a:avLst/>
          </a:prstGeom>
        </p:spPr>
      </p:pic>
      <p:sp>
        <p:nvSpPr>
          <p:cNvPr id="25" name="OFF_logo2Computed"/>
          <p:cNvSpPr txBox="1">
            <a:spLocks noChangeArrowheads="1"/>
          </p:cNvSpPr>
          <p:nvPr userDrawn="1"/>
        </p:nvSpPr>
        <p:spPr bwMode="auto">
          <a:xfrm>
            <a:off x="972000" y="5997600"/>
            <a:ext cx="2350045" cy="445030"/>
          </a:xfrm>
          <a:prstGeom prst="rect">
            <a:avLst/>
          </a:prstGeom>
          <a:noFill/>
          <a:ln w="1778" algn="ctr">
            <a:noFill/>
            <a:miter lim="800000"/>
            <a:headEnd/>
            <a:tailEnd/>
          </a:ln>
          <a:effectLst/>
        </p:spPr>
        <p:txBody>
          <a:bodyPr wrap="square" lIns="0" tIns="169200" rIns="0" bIns="0">
            <a:spAutoFit/>
          </a:bodyPr>
          <a:lstStyle/>
          <a:p>
            <a:pPr>
              <a:lnSpc>
                <a:spcPct val="100000"/>
              </a:lnSpc>
              <a:defRPr/>
            </a:pPr>
            <a:r>
              <a:rPr lang="en-GB" sz="900" cap="all" spc="40" baseline="0" dirty="0">
                <a:solidFill>
                  <a:schemeClr val="tx1"/>
                </a:solidFill>
                <a:latin typeface="+mn-lt"/>
              </a:rPr>
              <a:t>
Aarhus University</a:t>
            </a:r>
          </a:p>
          <a:p>
            <a:pPr>
              <a:lnSpc>
                <a:spcPct val="100000"/>
              </a:lnSpc>
              <a:defRPr/>
            </a:pPr>
            <a:endParaRPr lang="en-GB" sz="900" cap="all" spc="40" baseline="0" dirty="0">
              <a:solidFill>
                <a:schemeClr val="tx1"/>
              </a:solidFill>
              <a:latin typeface="+mn-lt"/>
            </a:endParaRPr>
          </a:p>
        </p:txBody>
      </p:sp>
      <p:sp>
        <p:nvSpPr>
          <p:cNvPr id="26" name="OFF_logo1Computed"/>
          <p:cNvSpPr/>
          <p:nvPr userDrawn="1"/>
        </p:nvSpPr>
        <p:spPr bwMode="auto">
          <a:xfrm>
            <a:off x="971999" y="5997600"/>
            <a:ext cx="65" cy="313350"/>
          </a:xfrm>
          <a:prstGeom prst="rect">
            <a:avLst/>
          </a:prstGeom>
          <a:noFill/>
          <a:ln w="1778" cap="flat" cmpd="sng" algn="ctr">
            <a:noFill/>
            <a:prstDash val="solid"/>
            <a:round/>
            <a:headEnd type="none" w="med" len="med"/>
            <a:tailEnd type="none" w="med" len="med"/>
          </a:ln>
          <a:effectLst/>
        </p:spPr>
        <p:txBody>
          <a:bodyPr vert="horz" wrap="none" lIns="0" tIns="3600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 typeface="AU Passata" pitchFamily="34" charset="0"/>
              <a:buNone/>
              <a:tabLst/>
            </a:pPr>
            <a:r>
              <a:rPr kumimoji="0" lang="en-GB" sz="900" b="1" i="0" u="none" strike="noStrike" cap="all" normalizeH="0" baseline="0" noProof="1">
                <a:ln>
                  <a:noFill/>
                </a:ln>
                <a:solidFill>
                  <a:schemeClr val="tx1"/>
                </a:solidFill>
                <a:effectLst/>
                <a:latin typeface="AU Passata" pitchFamily="34" charset="0"/>
              </a:rPr>
              <a:t>
Department of Management</a:t>
            </a:r>
          </a:p>
          <a:p>
            <a:pPr marL="0" marR="0" indent="0" algn="l" defTabSz="914400" rtl="0" eaLnBrk="1" fontAlgn="base" latinLnBrk="0" hangingPunct="1">
              <a:lnSpc>
                <a:spcPct val="100000"/>
              </a:lnSpc>
              <a:spcBef>
                <a:spcPct val="0"/>
              </a:spcBef>
              <a:spcAft>
                <a:spcPct val="0"/>
              </a:spcAft>
              <a:buClrTx/>
              <a:buSzTx/>
              <a:buFont typeface="AU Passata" pitchFamily="34" charset="0"/>
              <a:buNone/>
              <a:tabLst/>
            </a:pPr>
            <a:endParaRPr kumimoji="0" lang="en-GB" sz="900" b="1" i="0" u="none" strike="noStrike" cap="all" normalizeH="0" baseline="0" noProof="1">
              <a:ln>
                <a:noFill/>
              </a:ln>
              <a:solidFill>
                <a:schemeClr val="tx1"/>
              </a:solidFill>
              <a:effectLst/>
              <a:latin typeface="AU Passata" pitchFamily="34" charset="0"/>
            </a:endParaRPr>
          </a:p>
        </p:txBody>
      </p:sp>
      <p:pic>
        <p:nvPicPr>
          <p:cNvPr id="15" name="Logo BSS"/>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295200" y="5997600"/>
            <a:ext cx="600736" cy="601200"/>
          </a:xfrm>
          <a:prstGeom prst="rect">
            <a:avLst/>
          </a:prstGeom>
        </p:spPr>
      </p:pic>
      <p:sp>
        <p:nvSpPr>
          <p:cNvPr id="1030" name="Sidetal"/>
          <p:cNvSpPr>
            <a:spLocks noGrp="1" noChangeArrowheads="1"/>
          </p:cNvSpPr>
          <p:nvPr>
            <p:ph type="sldNum" sz="quarter" idx="4"/>
          </p:nvPr>
        </p:nvSpPr>
        <p:spPr bwMode="auto">
          <a:xfrm>
            <a:off x="11808000" y="6580800"/>
            <a:ext cx="252000" cy="135422"/>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700" spc="40" baseline="0">
                <a:solidFill>
                  <a:schemeClr val="tx1"/>
                </a:solidFill>
                <a:latin typeface="+mn-lt"/>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E7B83056-E73A-4EB1-8793-61FB59C07FBC}" type="datetimeFigureOut">
              <a:rPr lang="en-GB" smtClean="0"/>
              <a:pPr/>
              <a:t>03/09/2024</a:t>
            </a:fld>
            <a:r>
              <a:rPr lang="en-GB"/>
              <a:t>25/07/2017</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en-GB" dirty="0"/>
          </a:p>
        </p:txBody>
      </p:sp>
    </p:spTree>
  </p:cSld>
  <p:clrMap bg1="lt1" tx1="dk1" bg2="lt2" tx2="dk2" accent1="accent1" accent2="accent2" accent3="accent3" accent4="accent4" accent5="accent5" accent6="accent6" hlink="hlink" folHlink="folHlink"/>
  <p:sldLayoutIdLst>
    <p:sldLayoutId id="2147483659" r:id="rId1"/>
    <p:sldLayoutId id="2147483666" r:id="rId2"/>
    <p:sldLayoutId id="2147483662" r:id="rId3"/>
    <p:sldLayoutId id="2147483649" r:id="rId4"/>
    <p:sldLayoutId id="2147483669" r:id="rId5"/>
    <p:sldLayoutId id="2147483661" r:id="rId6"/>
    <p:sldLayoutId id="2147483668" r:id="rId7"/>
    <p:sldLayoutId id="2147483663" r:id="rId8"/>
    <p:sldLayoutId id="2147483670" r:id="rId9"/>
    <p:sldLayoutId id="2147483654" r:id="rId10"/>
    <p:sldLayoutId id="2147483664" r:id="rId11"/>
    <p:sldLayoutId id="2147483671" r:id="rId12"/>
    <p:sldLayoutId id="2147483650" r:id="rId13"/>
    <p:sldLayoutId id="2147483655" r:id="rId14"/>
    <p:sldLayoutId id="2147483651" r:id="rId15"/>
    <p:sldLayoutId id="2147483679" r:id="rId16"/>
    <p:sldLayoutId id="2147483658" r:id="rId17"/>
    <p:sldLayoutId id="2147483680" r:id="rId18"/>
  </p:sldLayoutIdLst>
  <p:hf sldNum="0" hdr="0" ftr="0"/>
  <p:txStyles>
    <p:titleStyle>
      <a:lvl1pPr algn="l" rtl="0" eaLnBrk="1" fontAlgn="base" hangingPunct="1">
        <a:lnSpc>
          <a:spcPct val="89000"/>
        </a:lnSpc>
        <a:spcBef>
          <a:spcPct val="0"/>
        </a:spcBef>
        <a:spcAft>
          <a:spcPct val="0"/>
        </a:spcAft>
        <a:defRPr sz="4500" b="1" cap="all"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userDrawn="1">
          <p15:clr>
            <a:srgbClr val="000000"/>
          </p15:clr>
        </p15:guide>
        <p15:guide id="5" orient="horz" pos="4131" userDrawn="1">
          <p15:clr>
            <a:srgbClr val="A4A3A4"/>
          </p15:clr>
        </p15:guide>
        <p15:guide id="6" pos="7479" userDrawn="1">
          <p15:clr>
            <a:srgbClr val="A4A3A4"/>
          </p15:clr>
        </p15:guide>
        <p15:guide id="7" orient="horz" pos="1234" userDrawn="1">
          <p15:clr>
            <a:srgbClr val="000000"/>
          </p15:clr>
        </p15:guide>
        <p15:guide id="8" pos="7059" userDrawn="1">
          <p15:clr>
            <a:srgbClr val="000000"/>
          </p15:clr>
        </p15:guide>
        <p15:guide id="9" pos="199" userDrawn="1">
          <p15:clr>
            <a:srgbClr val="A4A3A4"/>
          </p15:clr>
        </p15:guide>
        <p15:guide id="10" pos="621" userDrawn="1">
          <p15:clr>
            <a:srgbClr val="000000"/>
          </p15:clr>
        </p15:guide>
        <p15:guide id="11" orient="horz" pos="199"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21.xml"/><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24.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hyperlink" Target="mailto:alexandra.vz@mgmt.au.dk" TargetMode="External"/><Relationship Id="rId5" Type="http://schemas.openxmlformats.org/officeDocument/2006/relationships/hyperlink" Target="mailto:annah@mgmt.au.dk" TargetMode="External"/><Relationship Id="rId4" Type="http://schemas.openxmlformats.org/officeDocument/2006/relationships/hyperlink" Target="mailto:jala@mgmt.au.dk"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26.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85838" y="1012564"/>
            <a:ext cx="10220325" cy="1080296"/>
          </a:xfrm>
        </p:spPr>
        <p:txBody>
          <a:bodyPr/>
          <a:lstStyle/>
          <a:p>
            <a:r>
              <a:rPr lang="en-GB" sz="2400" dirty="0"/>
              <a:t>Introduction to…</a:t>
            </a:r>
            <a:br>
              <a:rPr lang="en-GB" sz="5400" dirty="0"/>
            </a:br>
            <a:r>
              <a:rPr lang="en-GB" sz="5400" dirty="0"/>
              <a:t>Global management</a:t>
            </a:r>
          </a:p>
        </p:txBody>
      </p:sp>
      <p:pic>
        <p:nvPicPr>
          <p:cNvPr id="3" name="Picture 2"/>
          <p:cNvPicPr>
            <a:picLocks noChangeAspect="1"/>
          </p:cNvPicPr>
          <p:nvPr/>
        </p:nvPicPr>
        <p:blipFill>
          <a:blip r:embed="rId4"/>
          <a:stretch>
            <a:fillRect/>
          </a:stretch>
        </p:blipFill>
        <p:spPr>
          <a:xfrm>
            <a:off x="6096000" y="2780928"/>
            <a:ext cx="5430572" cy="3054697"/>
          </a:xfrm>
          <a:prstGeom prst="rect">
            <a:avLst/>
          </a:prstGeom>
        </p:spPr>
      </p:pic>
    </p:spTree>
    <p:custDataLst>
      <p:tags r:id="rId1"/>
    </p:custDataLst>
    <p:extLst>
      <p:ext uri="{BB962C8B-B14F-4D97-AF65-F5344CB8AC3E}">
        <p14:creationId xmlns:p14="http://schemas.microsoft.com/office/powerpoint/2010/main" val="948320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Themes of the course: block 1</a:t>
            </a:r>
          </a:p>
        </p:txBody>
      </p:sp>
      <p:sp>
        <p:nvSpPr>
          <p:cNvPr id="6" name="Content Placeholder 4"/>
          <p:cNvSpPr>
            <a:spLocks noGrp="1"/>
          </p:cNvSpPr>
          <p:nvPr>
            <p:ph idx="1"/>
          </p:nvPr>
        </p:nvSpPr>
        <p:spPr>
          <a:xfrm>
            <a:off x="985838" y="1373021"/>
            <a:ext cx="7634747" cy="4648267"/>
          </a:xfrm>
        </p:spPr>
        <p:txBody>
          <a:bodyPr/>
          <a:lstStyle/>
          <a:p>
            <a:pPr marL="285750" indent="-285750">
              <a:buFont typeface="Arial" panose="020B0604020202020204" pitchFamily="34" charset="0"/>
              <a:buChar char="•"/>
            </a:pPr>
            <a:r>
              <a:rPr lang="en-US" sz="2400" dirty="0"/>
              <a:t>Introduction to the GM course (and globalization)</a:t>
            </a:r>
          </a:p>
          <a:p>
            <a:pPr marL="285750" indent="-285750">
              <a:buFont typeface="Arial" panose="020B0604020202020204" pitchFamily="34" charset="0"/>
              <a:buChar char="•"/>
            </a:pPr>
            <a:r>
              <a:rPr lang="en-US" sz="2400" dirty="0"/>
              <a:t>Understanding culture in global management (what is culture – how does it affect work behavior?)</a:t>
            </a:r>
          </a:p>
          <a:p>
            <a:pPr marL="285750" indent="-285750">
              <a:buFont typeface="Arial" panose="020B0604020202020204" pitchFamily="34" charset="0"/>
              <a:buChar char="•"/>
            </a:pPr>
            <a:r>
              <a:rPr lang="en-US" sz="2400" dirty="0"/>
              <a:t>Cross-cultural communication and multilingual organizations (verbal/non-verbal, implications of one lingua franca in an organization)</a:t>
            </a:r>
          </a:p>
          <a:p>
            <a:pPr marL="285750" indent="-285750">
              <a:buFont typeface="Arial" panose="020B0604020202020204" pitchFamily="34" charset="0"/>
              <a:buChar char="•"/>
            </a:pPr>
            <a:r>
              <a:rPr lang="en-US" sz="2400" dirty="0"/>
              <a:t>Culture and digitalization (the role of digitalization and virtuality in conducting global business).</a:t>
            </a:r>
          </a:p>
          <a:p>
            <a:pPr marL="285750" indent="-285750">
              <a:buFont typeface="Arial" panose="020B0604020202020204" pitchFamily="34" charset="0"/>
              <a:buChar char="•"/>
            </a:pPr>
            <a:r>
              <a:rPr lang="en-US" sz="2400" dirty="0"/>
              <a:t>Intercultural business negotiations (how culture affects international business negotiations)</a:t>
            </a:r>
            <a:endParaRPr lang="en-US" sz="2400" dirty="0">
              <a:solidFill>
                <a:srgbClr val="FF0000"/>
              </a:solidFill>
            </a:endParaRPr>
          </a:p>
        </p:txBody>
      </p:sp>
      <p:pic>
        <p:nvPicPr>
          <p:cNvPr id="2" name="Picture 1"/>
          <p:cNvPicPr>
            <a:picLocks noChangeAspect="1"/>
          </p:cNvPicPr>
          <p:nvPr/>
        </p:nvPicPr>
        <p:blipFill>
          <a:blip r:embed="rId4"/>
          <a:stretch>
            <a:fillRect/>
          </a:stretch>
        </p:blipFill>
        <p:spPr>
          <a:xfrm>
            <a:off x="9017274" y="4682057"/>
            <a:ext cx="2956098" cy="1967372"/>
          </a:xfrm>
          <a:prstGeom prst="rect">
            <a:avLst/>
          </a:prstGeom>
        </p:spPr>
      </p:pic>
      <p:pic>
        <p:nvPicPr>
          <p:cNvPr id="3" name="Picture 2"/>
          <p:cNvPicPr>
            <a:picLocks noChangeAspect="1"/>
          </p:cNvPicPr>
          <p:nvPr/>
        </p:nvPicPr>
        <p:blipFill>
          <a:blip r:embed="rId5"/>
          <a:stretch>
            <a:fillRect/>
          </a:stretch>
        </p:blipFill>
        <p:spPr>
          <a:xfrm>
            <a:off x="9017274" y="2852936"/>
            <a:ext cx="3005708" cy="1673633"/>
          </a:xfrm>
          <a:prstGeom prst="rect">
            <a:avLst/>
          </a:prstGeom>
        </p:spPr>
      </p:pic>
      <p:pic>
        <p:nvPicPr>
          <p:cNvPr id="5" name="Picture 4"/>
          <p:cNvPicPr>
            <a:picLocks noChangeAspect="1"/>
          </p:cNvPicPr>
          <p:nvPr/>
        </p:nvPicPr>
        <p:blipFill>
          <a:blip r:embed="rId6"/>
          <a:stretch>
            <a:fillRect/>
          </a:stretch>
        </p:blipFill>
        <p:spPr>
          <a:xfrm>
            <a:off x="9017274" y="34956"/>
            <a:ext cx="2883155" cy="2572357"/>
          </a:xfrm>
          <a:prstGeom prst="rect">
            <a:avLst/>
          </a:prstGeom>
        </p:spPr>
      </p:pic>
    </p:spTree>
    <p:custDataLst>
      <p:tags r:id="rId1"/>
    </p:custDataLst>
    <p:extLst>
      <p:ext uri="{BB962C8B-B14F-4D97-AF65-F5344CB8AC3E}">
        <p14:creationId xmlns:p14="http://schemas.microsoft.com/office/powerpoint/2010/main" val="41650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Themes of the course: block 2</a:t>
            </a:r>
          </a:p>
        </p:txBody>
      </p:sp>
      <p:sp>
        <p:nvSpPr>
          <p:cNvPr id="6" name="Content Placeholder 4"/>
          <p:cNvSpPr>
            <a:spLocks noGrp="1"/>
          </p:cNvSpPr>
          <p:nvPr>
            <p:ph idx="1"/>
          </p:nvPr>
        </p:nvSpPr>
        <p:spPr>
          <a:xfrm>
            <a:off x="985838" y="1373021"/>
            <a:ext cx="7634747" cy="4233197"/>
          </a:xfrm>
        </p:spPr>
        <p:txBody>
          <a:bodyPr/>
          <a:lstStyle/>
          <a:p>
            <a:pPr marL="285750" indent="-285750">
              <a:buFont typeface="Arial" panose="020B0604020202020204" pitchFamily="34" charset="0"/>
              <a:buChar char="•"/>
            </a:pPr>
            <a:r>
              <a:rPr lang="en-US" sz="2400" dirty="0"/>
              <a:t>Internationalization of the firm (market seeking, resource seeking, efficiency seeking) and entry modes (exporting, franchising, joint ventures, strategic alliances, subsidiaries)</a:t>
            </a:r>
          </a:p>
          <a:p>
            <a:pPr marL="285750" indent="-285750">
              <a:buFont typeface="Arial" panose="020B0604020202020204" pitchFamily="34" charset="0"/>
              <a:buChar char="•"/>
            </a:pPr>
            <a:r>
              <a:rPr lang="en-US" sz="2400" dirty="0"/>
              <a:t>Internationalization strategy (global, multi-domestic, transnational), types of MNCs based on int. strategy (ethnocentric, polycentric, geocentric)</a:t>
            </a:r>
          </a:p>
          <a:p>
            <a:pPr marL="285750" indent="-285750">
              <a:buFont typeface="Arial" panose="020B0604020202020204" pitchFamily="34" charset="0"/>
              <a:buChar char="•"/>
            </a:pPr>
            <a:r>
              <a:rPr lang="en-US" sz="2400" dirty="0"/>
              <a:t>MNC structure and control (e.g. types of structures, aligning strategy, structure and control)</a:t>
            </a:r>
          </a:p>
          <a:p>
            <a:pPr marL="285750" indent="-285750">
              <a:buFont typeface="Arial" panose="020B0604020202020204" pitchFamily="34" charset="0"/>
              <a:buChar char="•"/>
            </a:pPr>
            <a:r>
              <a:rPr lang="en-US" sz="2400" dirty="0"/>
              <a:t>International business models</a:t>
            </a:r>
            <a:endParaRPr lang="en-US" sz="2400" dirty="0">
              <a:solidFill>
                <a:srgbClr val="FF0000"/>
              </a:solidFill>
            </a:endParaRPr>
          </a:p>
        </p:txBody>
      </p:sp>
      <p:pic>
        <p:nvPicPr>
          <p:cNvPr id="2" name="Picture 1"/>
          <p:cNvPicPr>
            <a:picLocks noChangeAspect="1"/>
          </p:cNvPicPr>
          <p:nvPr/>
        </p:nvPicPr>
        <p:blipFill>
          <a:blip r:embed="rId4"/>
          <a:stretch>
            <a:fillRect/>
          </a:stretch>
        </p:blipFill>
        <p:spPr>
          <a:xfrm>
            <a:off x="8633155" y="2852936"/>
            <a:ext cx="3555670" cy="3555670"/>
          </a:xfrm>
          <a:prstGeom prst="rect">
            <a:avLst/>
          </a:prstGeom>
        </p:spPr>
      </p:pic>
      <p:pic>
        <p:nvPicPr>
          <p:cNvPr id="3" name="Picture 2"/>
          <p:cNvPicPr>
            <a:picLocks noChangeAspect="1"/>
          </p:cNvPicPr>
          <p:nvPr/>
        </p:nvPicPr>
        <p:blipFill>
          <a:blip r:embed="rId5"/>
          <a:stretch>
            <a:fillRect/>
          </a:stretch>
        </p:blipFill>
        <p:spPr>
          <a:xfrm>
            <a:off x="8902724" y="348865"/>
            <a:ext cx="3189738" cy="2048312"/>
          </a:xfrm>
          <a:prstGeom prst="rect">
            <a:avLst/>
          </a:prstGeom>
        </p:spPr>
      </p:pic>
    </p:spTree>
    <p:custDataLst>
      <p:tags r:id="rId1"/>
    </p:custDataLst>
    <p:extLst>
      <p:ext uri="{BB962C8B-B14F-4D97-AF65-F5344CB8AC3E}">
        <p14:creationId xmlns:p14="http://schemas.microsoft.com/office/powerpoint/2010/main" val="3619226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6412" y="209248"/>
            <a:ext cx="11556000" cy="752101"/>
          </a:xfrm>
        </p:spPr>
        <p:txBody>
          <a:bodyPr/>
          <a:lstStyle/>
          <a:p>
            <a:r>
              <a:rPr lang="en-GB" sz="3200" dirty="0"/>
              <a:t>Themes of the course: block 3</a:t>
            </a:r>
          </a:p>
        </p:txBody>
      </p:sp>
      <p:sp>
        <p:nvSpPr>
          <p:cNvPr id="6" name="Content Placeholder 4"/>
          <p:cNvSpPr>
            <a:spLocks noGrp="1"/>
          </p:cNvSpPr>
          <p:nvPr>
            <p:ph idx="1"/>
          </p:nvPr>
        </p:nvSpPr>
        <p:spPr>
          <a:xfrm>
            <a:off x="985838" y="1074356"/>
            <a:ext cx="7916886" cy="4233197"/>
          </a:xfrm>
        </p:spPr>
        <p:txBody>
          <a:bodyPr/>
          <a:lstStyle/>
          <a:p>
            <a:pPr marL="285750" indent="-285750">
              <a:buFont typeface="Arial" panose="020B0604020202020204" pitchFamily="34" charset="0"/>
              <a:buChar char="•"/>
            </a:pPr>
            <a:r>
              <a:rPr lang="en-US" sz="2400" dirty="0"/>
              <a:t>IHRM strategies and practices (Managing expatriation and repatriation)</a:t>
            </a:r>
          </a:p>
          <a:p>
            <a:pPr marL="285750" indent="-285750">
              <a:buFont typeface="Arial" panose="020B0604020202020204" pitchFamily="34" charset="0"/>
              <a:buChar char="•"/>
            </a:pPr>
            <a:r>
              <a:rPr lang="da-DK" sz="2400" dirty="0" err="1"/>
              <a:t>Recruitment</a:t>
            </a:r>
            <a:r>
              <a:rPr lang="da-DK" sz="2400" dirty="0"/>
              <a:t> and retention in MNC (</a:t>
            </a:r>
            <a:r>
              <a:rPr lang="en-US" sz="2400" dirty="0"/>
              <a:t>Staffing global operations as a means to support strategy) </a:t>
            </a:r>
          </a:p>
          <a:p>
            <a:pPr marL="285750" indent="-285750">
              <a:buFont typeface="Arial" panose="020B0604020202020204" pitchFamily="34" charset="0"/>
              <a:buChar char="•"/>
            </a:pPr>
            <a:r>
              <a:rPr lang="en-US" sz="2400" dirty="0"/>
              <a:t>Talent management and global careers I (What is GTM; drivers, challenges, and practices of GTM, career capital, GTM of self-initiated expatriates)</a:t>
            </a:r>
          </a:p>
          <a:p>
            <a:pPr marL="285750" indent="-285750">
              <a:buFont typeface="Arial" panose="020B0604020202020204" pitchFamily="34" charset="0"/>
              <a:buChar char="•"/>
            </a:pPr>
            <a:r>
              <a:rPr lang="en-US" sz="2400" dirty="0"/>
              <a:t>Managing multicultural teams</a:t>
            </a:r>
          </a:p>
          <a:p>
            <a:pPr marL="285750" indent="-285750">
              <a:buFont typeface="Arial" panose="020B0604020202020204" pitchFamily="34" charset="0"/>
              <a:buChar char="•"/>
            </a:pPr>
            <a:r>
              <a:rPr lang="da-DK" sz="2400" dirty="0"/>
              <a:t>Knowledge </a:t>
            </a:r>
            <a:r>
              <a:rPr lang="da-DK" sz="2400" dirty="0" err="1"/>
              <a:t>sharing</a:t>
            </a:r>
            <a:r>
              <a:rPr lang="da-DK" sz="2400" dirty="0"/>
              <a:t> </a:t>
            </a:r>
            <a:r>
              <a:rPr lang="da-DK" sz="2400" dirty="0" err="1"/>
              <a:t>within</a:t>
            </a:r>
            <a:r>
              <a:rPr lang="da-DK" sz="2400" dirty="0"/>
              <a:t> MNC (</a:t>
            </a:r>
            <a:r>
              <a:rPr lang="da-DK" sz="2400" dirty="0" err="1"/>
              <a:t>expatriates</a:t>
            </a:r>
            <a:r>
              <a:rPr lang="da-DK" sz="2400" dirty="0"/>
              <a:t> as agents of information transfer)</a:t>
            </a:r>
            <a:endParaRPr lang="en-US" sz="2400" dirty="0"/>
          </a:p>
          <a:p>
            <a:pPr marL="285750" indent="-285750">
              <a:buFont typeface="Arial" panose="020B0604020202020204" pitchFamily="34" charset="0"/>
              <a:buChar char="•"/>
            </a:pPr>
            <a:r>
              <a:rPr lang="en-US" sz="2400" dirty="0"/>
              <a:t>Leading and motivating people from around the world</a:t>
            </a:r>
          </a:p>
        </p:txBody>
      </p:sp>
      <p:pic>
        <p:nvPicPr>
          <p:cNvPr id="2" name="Picture 1"/>
          <p:cNvPicPr>
            <a:picLocks noChangeAspect="1"/>
          </p:cNvPicPr>
          <p:nvPr/>
        </p:nvPicPr>
        <p:blipFill>
          <a:blip r:embed="rId4"/>
          <a:stretch>
            <a:fillRect/>
          </a:stretch>
        </p:blipFill>
        <p:spPr>
          <a:xfrm>
            <a:off x="9363652" y="4618566"/>
            <a:ext cx="2851750" cy="2218556"/>
          </a:xfrm>
          <a:prstGeom prst="rect">
            <a:avLst/>
          </a:prstGeom>
        </p:spPr>
      </p:pic>
      <p:pic>
        <p:nvPicPr>
          <p:cNvPr id="3" name="Picture 2"/>
          <p:cNvPicPr>
            <a:picLocks noChangeAspect="1"/>
          </p:cNvPicPr>
          <p:nvPr/>
        </p:nvPicPr>
        <p:blipFill>
          <a:blip r:embed="rId5"/>
          <a:stretch>
            <a:fillRect/>
          </a:stretch>
        </p:blipFill>
        <p:spPr>
          <a:xfrm>
            <a:off x="9363652" y="40241"/>
            <a:ext cx="2825173" cy="2179712"/>
          </a:xfrm>
          <a:prstGeom prst="rect">
            <a:avLst/>
          </a:prstGeom>
        </p:spPr>
      </p:pic>
      <p:pic>
        <p:nvPicPr>
          <p:cNvPr id="5" name="Picture 4"/>
          <p:cNvPicPr>
            <a:picLocks noChangeAspect="1"/>
          </p:cNvPicPr>
          <p:nvPr/>
        </p:nvPicPr>
        <p:blipFill>
          <a:blip r:embed="rId6"/>
          <a:stretch>
            <a:fillRect/>
          </a:stretch>
        </p:blipFill>
        <p:spPr>
          <a:xfrm>
            <a:off x="9363652" y="2523905"/>
            <a:ext cx="2825173" cy="1981654"/>
          </a:xfrm>
          <a:prstGeom prst="rect">
            <a:avLst/>
          </a:prstGeom>
        </p:spPr>
      </p:pic>
    </p:spTree>
    <p:custDataLst>
      <p:tags r:id="rId1"/>
    </p:custDataLst>
    <p:extLst>
      <p:ext uri="{BB962C8B-B14F-4D97-AF65-F5344CB8AC3E}">
        <p14:creationId xmlns:p14="http://schemas.microsoft.com/office/powerpoint/2010/main" val="48495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Connection between the themes</a:t>
            </a:r>
          </a:p>
        </p:txBody>
      </p:sp>
      <p:grpSp>
        <p:nvGrpSpPr>
          <p:cNvPr id="7" name="Group 6"/>
          <p:cNvGrpSpPr/>
          <p:nvPr/>
        </p:nvGrpSpPr>
        <p:grpSpPr>
          <a:xfrm>
            <a:off x="117747" y="764704"/>
            <a:ext cx="12071077" cy="5976664"/>
            <a:chOff x="1701924" y="1192475"/>
            <a:chExt cx="7836743" cy="4413324"/>
          </a:xfrm>
        </p:grpSpPr>
        <p:pic>
          <p:nvPicPr>
            <p:cNvPr id="2" name="Picture 1"/>
            <p:cNvPicPr>
              <a:picLocks noChangeAspect="1"/>
            </p:cNvPicPr>
            <p:nvPr/>
          </p:nvPicPr>
          <p:blipFill>
            <a:blip r:embed="rId4"/>
            <a:stretch>
              <a:fillRect/>
            </a:stretch>
          </p:blipFill>
          <p:spPr>
            <a:xfrm>
              <a:off x="1701924" y="1192475"/>
              <a:ext cx="7836743" cy="4413324"/>
            </a:xfrm>
            <a:prstGeom prst="rect">
              <a:avLst/>
            </a:prstGeom>
          </p:spPr>
        </p:pic>
        <p:sp>
          <p:nvSpPr>
            <p:cNvPr id="5" name="Rectangle 4"/>
            <p:cNvSpPr/>
            <p:nvPr/>
          </p:nvSpPr>
          <p:spPr bwMode="auto">
            <a:xfrm>
              <a:off x="9118748" y="5085184"/>
              <a:ext cx="288032" cy="216024"/>
            </a:xfrm>
            <a:prstGeom prst="rect">
              <a:avLst/>
            </a:prstGeom>
            <a:solidFill>
              <a:srgbClr val="FFFFFF"/>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US" sz="1600" b="0" i="0" u="none" strike="noStrike" cap="none" normalizeH="0" baseline="0" dirty="0" err="1">
                <a:ln>
                  <a:noFill/>
                </a:ln>
                <a:solidFill>
                  <a:schemeClr val="bg1"/>
                </a:solidFill>
                <a:effectLst/>
                <a:latin typeface="AU Passata" pitchFamily="34" charset="0"/>
              </a:endParaRPr>
            </a:p>
          </p:txBody>
        </p:sp>
      </p:grpSp>
    </p:spTree>
    <p:custDataLst>
      <p:tags r:id="rId1"/>
    </p:custDataLst>
    <p:extLst>
      <p:ext uri="{BB962C8B-B14F-4D97-AF65-F5344CB8AC3E}">
        <p14:creationId xmlns:p14="http://schemas.microsoft.com/office/powerpoint/2010/main" val="386730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sz="4400" dirty="0"/>
              <a:t>case studies</a:t>
            </a:r>
          </a:p>
        </p:txBody>
      </p:sp>
      <p:sp>
        <p:nvSpPr>
          <p:cNvPr id="6" name="Content Placeholder 4"/>
          <p:cNvSpPr>
            <a:spLocks noGrp="1"/>
          </p:cNvSpPr>
          <p:nvPr>
            <p:ph idx="1"/>
          </p:nvPr>
        </p:nvSpPr>
        <p:spPr>
          <a:xfrm>
            <a:off x="985838" y="1484784"/>
            <a:ext cx="9789094" cy="4576259"/>
          </a:xfrm>
        </p:spPr>
        <p:txBody>
          <a:bodyPr/>
          <a:lstStyle/>
          <a:p>
            <a:pPr>
              <a:buNone/>
            </a:pPr>
            <a:r>
              <a:rPr lang="da-DK" sz="2800" dirty="0"/>
              <a:t>”It is </a:t>
            </a:r>
            <a:r>
              <a:rPr lang="da-DK" sz="2800" dirty="0" err="1"/>
              <a:t>only</a:t>
            </a:r>
            <a:r>
              <a:rPr lang="da-DK" sz="2800" dirty="0"/>
              <a:t> </a:t>
            </a:r>
            <a:r>
              <a:rPr lang="da-DK" sz="2800" dirty="0" err="1"/>
              <a:t>because</a:t>
            </a:r>
            <a:r>
              <a:rPr lang="da-DK" sz="2800" dirty="0"/>
              <a:t> of </a:t>
            </a:r>
            <a:r>
              <a:rPr lang="da-DK" sz="2800" dirty="0" err="1"/>
              <a:t>experience</a:t>
            </a:r>
            <a:r>
              <a:rPr lang="da-DK" sz="2800" dirty="0"/>
              <a:t> with cases </a:t>
            </a:r>
            <a:r>
              <a:rPr lang="da-DK" sz="2800" dirty="0" err="1"/>
              <a:t>that</a:t>
            </a:r>
            <a:r>
              <a:rPr lang="da-DK" sz="2800" dirty="0"/>
              <a:t> </a:t>
            </a:r>
            <a:r>
              <a:rPr lang="da-DK" sz="2800" dirty="0" err="1"/>
              <a:t>one</a:t>
            </a:r>
            <a:r>
              <a:rPr lang="da-DK" sz="2800" dirty="0"/>
              <a:t> </a:t>
            </a:r>
            <a:r>
              <a:rPr lang="da-DK" sz="2800" dirty="0" err="1"/>
              <a:t>can</a:t>
            </a:r>
            <a:r>
              <a:rPr lang="da-DK" sz="2800" dirty="0"/>
              <a:t> at all </a:t>
            </a:r>
            <a:r>
              <a:rPr lang="da-DK" sz="2800" dirty="0" err="1"/>
              <a:t>move</a:t>
            </a:r>
            <a:r>
              <a:rPr lang="da-DK" sz="2800" dirty="0"/>
              <a:t> from </a:t>
            </a:r>
            <a:r>
              <a:rPr lang="da-DK" sz="2800" dirty="0" err="1"/>
              <a:t>being</a:t>
            </a:r>
            <a:r>
              <a:rPr lang="da-DK" sz="2800" dirty="0"/>
              <a:t> a </a:t>
            </a:r>
            <a:r>
              <a:rPr lang="da-DK" sz="2800" dirty="0" err="1"/>
              <a:t>beginner</a:t>
            </a:r>
            <a:r>
              <a:rPr lang="da-DK" sz="2800" dirty="0"/>
              <a:t> to </a:t>
            </a:r>
            <a:r>
              <a:rPr lang="da-DK" sz="2800" dirty="0" err="1"/>
              <a:t>being</a:t>
            </a:r>
            <a:r>
              <a:rPr lang="da-DK" sz="2800" dirty="0"/>
              <a:t> an </a:t>
            </a:r>
            <a:r>
              <a:rPr lang="da-DK" sz="2800" dirty="0" err="1"/>
              <a:t>expert</a:t>
            </a:r>
            <a:r>
              <a:rPr lang="da-DK" sz="2800" dirty="0"/>
              <a:t>. If </a:t>
            </a:r>
            <a:r>
              <a:rPr lang="da-DK" sz="2800" dirty="0" err="1"/>
              <a:t>people</a:t>
            </a:r>
            <a:r>
              <a:rPr lang="da-DK" sz="2800" dirty="0"/>
              <a:t> </a:t>
            </a:r>
            <a:r>
              <a:rPr lang="da-DK" sz="2800" dirty="0" err="1"/>
              <a:t>were</a:t>
            </a:r>
            <a:r>
              <a:rPr lang="da-DK" sz="2800" dirty="0"/>
              <a:t> </a:t>
            </a:r>
            <a:r>
              <a:rPr lang="da-DK" sz="2800" dirty="0" err="1"/>
              <a:t>exclusively</a:t>
            </a:r>
            <a:r>
              <a:rPr lang="da-DK" sz="2800" dirty="0"/>
              <a:t> </a:t>
            </a:r>
            <a:r>
              <a:rPr lang="da-DK" sz="2800" dirty="0" err="1"/>
              <a:t>trained</a:t>
            </a:r>
            <a:r>
              <a:rPr lang="da-DK" sz="2800" dirty="0"/>
              <a:t> in </a:t>
            </a:r>
            <a:r>
              <a:rPr lang="da-DK" sz="2800" dirty="0" err="1"/>
              <a:t>context</a:t>
            </a:r>
            <a:r>
              <a:rPr lang="da-DK" sz="2800" dirty="0"/>
              <a:t>-independent </a:t>
            </a:r>
            <a:r>
              <a:rPr lang="da-DK" sz="2800" dirty="0" err="1"/>
              <a:t>knowledge</a:t>
            </a:r>
            <a:r>
              <a:rPr lang="da-DK" sz="2800" dirty="0"/>
              <a:t> and </a:t>
            </a:r>
            <a:r>
              <a:rPr lang="da-DK" sz="2800" dirty="0" err="1"/>
              <a:t>rules</a:t>
            </a:r>
            <a:r>
              <a:rPr lang="da-DK" sz="2800" dirty="0"/>
              <a:t>… </a:t>
            </a:r>
            <a:r>
              <a:rPr lang="da-DK" sz="2800" dirty="0" err="1"/>
              <a:t>they</a:t>
            </a:r>
            <a:r>
              <a:rPr lang="da-DK" sz="2800" dirty="0"/>
              <a:t> </a:t>
            </a:r>
            <a:r>
              <a:rPr lang="da-DK" sz="2800" dirty="0" err="1"/>
              <a:t>would</a:t>
            </a:r>
            <a:r>
              <a:rPr lang="da-DK" sz="2800" dirty="0"/>
              <a:t> </a:t>
            </a:r>
            <a:r>
              <a:rPr lang="da-DK" sz="2800" dirty="0" err="1"/>
              <a:t>remain</a:t>
            </a:r>
            <a:r>
              <a:rPr lang="da-DK" sz="2800" dirty="0"/>
              <a:t> at the </a:t>
            </a:r>
            <a:r>
              <a:rPr lang="da-DK" sz="2800" dirty="0" err="1"/>
              <a:t>beginner’s</a:t>
            </a:r>
            <a:r>
              <a:rPr lang="da-DK" sz="2800" dirty="0"/>
              <a:t> </a:t>
            </a:r>
            <a:r>
              <a:rPr lang="da-DK" sz="2800" dirty="0" err="1"/>
              <a:t>level</a:t>
            </a:r>
            <a:r>
              <a:rPr lang="da-DK" sz="2800" dirty="0"/>
              <a:t> in the learning </a:t>
            </a:r>
            <a:r>
              <a:rPr lang="da-DK" sz="2800" dirty="0" err="1"/>
              <a:t>process</a:t>
            </a:r>
            <a:r>
              <a:rPr lang="da-DK" sz="2800" dirty="0"/>
              <a:t>. Common to all </a:t>
            </a:r>
            <a:r>
              <a:rPr lang="da-DK" sz="2800" dirty="0" err="1"/>
              <a:t>experts</a:t>
            </a:r>
            <a:r>
              <a:rPr lang="da-DK" sz="2800" dirty="0"/>
              <a:t> is </a:t>
            </a:r>
            <a:r>
              <a:rPr lang="da-DK" sz="2800" dirty="0" err="1"/>
              <a:t>that</a:t>
            </a:r>
            <a:r>
              <a:rPr lang="da-DK" sz="2800" dirty="0"/>
              <a:t> </a:t>
            </a:r>
            <a:r>
              <a:rPr lang="da-DK" sz="2800" dirty="0" err="1"/>
              <a:t>they</a:t>
            </a:r>
            <a:r>
              <a:rPr lang="da-DK" sz="2800" dirty="0"/>
              <a:t> </a:t>
            </a:r>
            <a:r>
              <a:rPr lang="da-DK" sz="2800" dirty="0" err="1"/>
              <a:t>operate</a:t>
            </a:r>
            <a:r>
              <a:rPr lang="da-DK" sz="2800" dirty="0"/>
              <a:t> on the basis of </a:t>
            </a:r>
            <a:r>
              <a:rPr lang="da-DK" sz="2800" dirty="0" err="1"/>
              <a:t>intimate</a:t>
            </a:r>
            <a:r>
              <a:rPr lang="da-DK" sz="2800" dirty="0"/>
              <a:t> </a:t>
            </a:r>
            <a:r>
              <a:rPr lang="da-DK" sz="2800" dirty="0" err="1"/>
              <a:t>knowledge</a:t>
            </a:r>
            <a:r>
              <a:rPr lang="da-DK" sz="2800" dirty="0"/>
              <a:t> of </a:t>
            </a:r>
            <a:r>
              <a:rPr lang="da-DK" sz="2800" dirty="0" err="1"/>
              <a:t>several</a:t>
            </a:r>
            <a:r>
              <a:rPr lang="da-DK" sz="2800" dirty="0"/>
              <a:t> thousand </a:t>
            </a:r>
            <a:r>
              <a:rPr lang="da-DK" sz="2800" dirty="0" err="1"/>
              <a:t>concrete</a:t>
            </a:r>
            <a:r>
              <a:rPr lang="da-DK" sz="2800" dirty="0"/>
              <a:t> cases in </a:t>
            </a:r>
            <a:r>
              <a:rPr lang="da-DK" sz="2800" dirty="0" err="1"/>
              <a:t>their</a:t>
            </a:r>
            <a:r>
              <a:rPr lang="da-DK" sz="2800" dirty="0"/>
              <a:t> </a:t>
            </a:r>
            <a:r>
              <a:rPr lang="da-DK" sz="2800" dirty="0" err="1"/>
              <a:t>areas</a:t>
            </a:r>
            <a:r>
              <a:rPr lang="da-DK" sz="2800" dirty="0"/>
              <a:t> of </a:t>
            </a:r>
            <a:r>
              <a:rPr lang="da-DK" sz="2800" dirty="0" err="1"/>
              <a:t>expertise</a:t>
            </a:r>
            <a:r>
              <a:rPr lang="da-DK" sz="2800" dirty="0"/>
              <a:t>” (Flyvbjerg, 2004)</a:t>
            </a:r>
          </a:p>
          <a:p>
            <a:pPr marL="285750" indent="-285750">
              <a:buFont typeface="Arial" panose="020B0604020202020204" pitchFamily="34" charset="0"/>
              <a:buChar char="•"/>
            </a:pPr>
            <a:endParaRPr lang="en-US" sz="1800" b="1" dirty="0">
              <a:solidFill>
                <a:srgbClr val="FF0000"/>
              </a:solidFill>
            </a:endParaRPr>
          </a:p>
        </p:txBody>
      </p:sp>
    </p:spTree>
    <p:custDataLst>
      <p:tags r:id="rId1"/>
    </p:custDataLst>
    <p:extLst>
      <p:ext uri="{BB962C8B-B14F-4D97-AF65-F5344CB8AC3E}">
        <p14:creationId xmlns:p14="http://schemas.microsoft.com/office/powerpoint/2010/main" val="888518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80" y="516819"/>
            <a:ext cx="6480720" cy="864096"/>
          </a:xfrm>
        </p:spPr>
        <p:txBody>
          <a:bodyPr/>
          <a:lstStyle/>
          <a:p>
            <a:r>
              <a:rPr lang="en-US" sz="3600" dirty="0"/>
              <a:t>How to prepare yourself</a:t>
            </a:r>
          </a:p>
        </p:txBody>
      </p:sp>
      <p:sp>
        <p:nvSpPr>
          <p:cNvPr id="3" name="Content Placeholder 2"/>
          <p:cNvSpPr>
            <a:spLocks noGrp="1"/>
          </p:cNvSpPr>
          <p:nvPr>
            <p:ph idx="1"/>
          </p:nvPr>
        </p:nvSpPr>
        <p:spPr>
          <a:xfrm>
            <a:off x="837828" y="1988840"/>
            <a:ext cx="4536504" cy="4411960"/>
          </a:xfrm>
        </p:spPr>
        <p:txBody>
          <a:bodyPr/>
          <a:lstStyle/>
          <a:p>
            <a:pPr marL="342900" indent="-342900">
              <a:buFont typeface="Arial" panose="020B0604020202020204" pitchFamily="34" charset="0"/>
              <a:buChar char="•"/>
            </a:pPr>
            <a:r>
              <a:rPr lang="en-US" dirty="0"/>
              <a:t>Prepare – read the theory and case material available on Brightspace</a:t>
            </a:r>
          </a:p>
          <a:p>
            <a:pPr marL="342900" indent="-342900">
              <a:buFont typeface="Arial" panose="020B0604020202020204" pitchFamily="34" charset="0"/>
              <a:buChar char="•"/>
            </a:pPr>
            <a:r>
              <a:rPr lang="en-US" dirty="0"/>
              <a:t>Participate – Join the discussion in class as this increases your learning and also prepares you for your future job</a:t>
            </a:r>
          </a:p>
          <a:p>
            <a:pPr marL="342900" indent="-34290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0A47F625-476A-7D06-5974-59571E8D4852}"/>
              </a:ext>
            </a:extLst>
          </p:cNvPr>
          <p:cNvPicPr>
            <a:picLocks noChangeAspect="1"/>
          </p:cNvPicPr>
          <p:nvPr/>
        </p:nvPicPr>
        <p:blipFill rotWithShape="1">
          <a:blip r:embed="rId3"/>
          <a:srcRect l="28499" t="14291" r="31777" b="6656"/>
          <a:stretch/>
        </p:blipFill>
        <p:spPr>
          <a:xfrm>
            <a:off x="6814495" y="0"/>
            <a:ext cx="5397558" cy="6858811"/>
          </a:xfrm>
          <a:prstGeom prst="rect">
            <a:avLst/>
          </a:prstGeom>
        </p:spPr>
      </p:pic>
    </p:spTree>
    <p:extLst>
      <p:ext uri="{BB962C8B-B14F-4D97-AF65-F5344CB8AC3E}">
        <p14:creationId xmlns:p14="http://schemas.microsoft.com/office/powerpoint/2010/main" val="1225249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noProof="0" dirty="0"/>
              <a:t>What does a case contain?</a:t>
            </a:r>
          </a:p>
        </p:txBody>
      </p:sp>
      <p:sp>
        <p:nvSpPr>
          <p:cNvPr id="3" name="Content Placeholder 2"/>
          <p:cNvSpPr>
            <a:spLocks noGrp="1"/>
          </p:cNvSpPr>
          <p:nvPr>
            <p:ph idx="1"/>
          </p:nvPr>
        </p:nvSpPr>
        <p:spPr>
          <a:xfrm>
            <a:off x="549796" y="1844824"/>
            <a:ext cx="8064896" cy="4555976"/>
          </a:xfrm>
        </p:spPr>
        <p:txBody>
          <a:bodyPr>
            <a:normAutofit/>
          </a:bodyPr>
          <a:lstStyle/>
          <a:p>
            <a:pPr marL="457200" indent="-457200">
              <a:buFont typeface="Arial" panose="020B0604020202020204" pitchFamily="34" charset="0"/>
              <a:buChar char="•"/>
            </a:pPr>
            <a:r>
              <a:rPr lang="en-US" sz="2400" noProof="0" dirty="0"/>
              <a:t>A case can consist of multiple information on the current state often presented in a relatively messy way to resemble reality.</a:t>
            </a:r>
          </a:p>
          <a:p>
            <a:pPr marL="457200" indent="-457200">
              <a:buFont typeface="Arial" panose="020B0604020202020204" pitchFamily="34" charset="0"/>
              <a:buChar char="•"/>
            </a:pPr>
            <a:r>
              <a:rPr lang="en-US" sz="2400" noProof="0" dirty="0"/>
              <a:t>Sometimes future objectives or desired states are mentioned. If that is not so, you may use theory to inform you of a desired future state.</a:t>
            </a:r>
          </a:p>
          <a:p>
            <a:pPr marL="457200" indent="-457200">
              <a:buFont typeface="Arial" panose="020B0604020202020204" pitchFamily="34" charset="0"/>
              <a:buChar char="•"/>
            </a:pPr>
            <a:r>
              <a:rPr lang="en-US" sz="2400" noProof="0" dirty="0"/>
              <a:t>There will often be a gap between the current state and a desired situation.</a:t>
            </a:r>
          </a:p>
          <a:p>
            <a:endParaRPr lang="en-US" noProof="0" dirty="0"/>
          </a:p>
        </p:txBody>
      </p:sp>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8462" r="26248"/>
          <a:stretch/>
        </p:blipFill>
        <p:spPr>
          <a:xfrm>
            <a:off x="8878359" y="815259"/>
            <a:ext cx="2994554" cy="5373749"/>
          </a:xfrm>
          <a:prstGeom prst="rect">
            <a:avLst/>
          </a:prstGeom>
        </p:spPr>
      </p:pic>
    </p:spTree>
    <p:extLst>
      <p:ext uri="{BB962C8B-B14F-4D97-AF65-F5344CB8AC3E}">
        <p14:creationId xmlns:p14="http://schemas.microsoft.com/office/powerpoint/2010/main" val="155594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812" y="274638"/>
            <a:ext cx="7128792" cy="1143000"/>
          </a:xfrm>
        </p:spPr>
        <p:txBody>
          <a:bodyPr/>
          <a:lstStyle/>
          <a:p>
            <a:r>
              <a:rPr lang="en-US" sz="3600" noProof="0" dirty="0"/>
              <a:t>Identifying the problem</a:t>
            </a:r>
          </a:p>
        </p:txBody>
      </p:sp>
      <p:sp>
        <p:nvSpPr>
          <p:cNvPr id="3" name="Content Placeholder 2"/>
          <p:cNvSpPr>
            <a:spLocks noGrp="1"/>
          </p:cNvSpPr>
          <p:nvPr>
            <p:ph idx="1"/>
          </p:nvPr>
        </p:nvSpPr>
        <p:spPr>
          <a:xfrm>
            <a:off x="837828" y="1844824"/>
            <a:ext cx="9793088" cy="4051920"/>
          </a:xfrm>
        </p:spPr>
        <p:txBody>
          <a:bodyPr/>
          <a:lstStyle/>
          <a:p>
            <a:pPr marL="457200" indent="-457200">
              <a:buFont typeface="Arial" panose="020B0604020202020204" pitchFamily="34" charset="0"/>
              <a:buChar char="•"/>
            </a:pPr>
            <a:r>
              <a:rPr lang="en-US" sz="2400" dirty="0"/>
              <a:t>Read the case – first quickly and then more carefully</a:t>
            </a:r>
          </a:p>
          <a:p>
            <a:pPr marL="457200" indent="-457200">
              <a:buFont typeface="Arial" panose="020B0604020202020204" pitchFamily="34" charset="0"/>
              <a:buChar char="•"/>
            </a:pPr>
            <a:r>
              <a:rPr lang="en-US" sz="2400" dirty="0"/>
              <a:t>Shortly describe the situation including the most important information</a:t>
            </a:r>
          </a:p>
          <a:p>
            <a:pPr marL="457200" indent="-457200">
              <a:buFont typeface="Arial" panose="020B0604020202020204" pitchFamily="34" charset="0"/>
              <a:buChar char="•"/>
            </a:pPr>
            <a:r>
              <a:rPr lang="en-US" sz="2400" dirty="0"/>
              <a:t>What is at risk?</a:t>
            </a:r>
          </a:p>
          <a:p>
            <a:pPr marL="457200" indent="-457200">
              <a:buFont typeface="Arial" panose="020B0604020202020204" pitchFamily="34" charset="0"/>
              <a:buChar char="•"/>
            </a:pPr>
            <a:r>
              <a:rPr lang="en-US" sz="2400" dirty="0"/>
              <a:t>Often the actual problem is not directly visible. What you can see are several different symptoms of the underlying problem.</a:t>
            </a:r>
          </a:p>
          <a:p>
            <a:pPr marL="457200" indent="-457200">
              <a:buFont typeface="Arial" panose="020B0604020202020204" pitchFamily="34" charset="0"/>
              <a:buChar char="•"/>
            </a:pPr>
            <a:r>
              <a:rPr lang="en-US" sz="2400" dirty="0"/>
              <a:t>Extract data as proof for your assumptions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3216" y="404664"/>
            <a:ext cx="1295400" cy="1158240"/>
          </a:xfrm>
          <a:prstGeom prst="rect">
            <a:avLst/>
          </a:prstGeom>
        </p:spPr>
      </p:pic>
    </p:spTree>
    <p:extLst>
      <p:ext uri="{BB962C8B-B14F-4D97-AF65-F5344CB8AC3E}">
        <p14:creationId xmlns:p14="http://schemas.microsoft.com/office/powerpoint/2010/main" val="604123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835" y="149115"/>
            <a:ext cx="10963078" cy="1309328"/>
          </a:xfrm>
        </p:spPr>
        <p:txBody>
          <a:bodyPr/>
          <a:lstStyle/>
          <a:p>
            <a:r>
              <a:rPr lang="en-US" sz="3600" noProof="0" dirty="0"/>
              <a:t>Apply theory</a:t>
            </a:r>
          </a:p>
        </p:txBody>
      </p:sp>
      <p:sp>
        <p:nvSpPr>
          <p:cNvPr id="3" name="Content Placeholder 2"/>
          <p:cNvSpPr>
            <a:spLocks noGrp="1"/>
          </p:cNvSpPr>
          <p:nvPr>
            <p:ph idx="1"/>
          </p:nvPr>
        </p:nvSpPr>
        <p:spPr>
          <a:xfrm>
            <a:off x="909835" y="1844824"/>
            <a:ext cx="10963077" cy="4772000"/>
          </a:xfrm>
        </p:spPr>
        <p:txBody>
          <a:bodyPr/>
          <a:lstStyle/>
          <a:p>
            <a:pPr marL="342900" indent="-342900">
              <a:buFont typeface="Arial" panose="020B0604020202020204" pitchFamily="34" charset="0"/>
              <a:buChar char="•"/>
            </a:pPr>
            <a:r>
              <a:rPr lang="en-US" sz="2400" dirty="0"/>
              <a:t>Use theories to develop a deeper understanding of the causes behind the current situation</a:t>
            </a:r>
          </a:p>
          <a:p>
            <a:pPr marL="342900" indent="-342900">
              <a:buFont typeface="Arial" panose="020B0604020202020204" pitchFamily="34" charset="0"/>
              <a:buChar char="•"/>
            </a:pPr>
            <a:r>
              <a:rPr lang="en-US" sz="2400" dirty="0"/>
              <a:t>Evaluate different theories that can give you different understandings of the situation</a:t>
            </a:r>
          </a:p>
          <a:p>
            <a:pPr marL="342900" indent="-342900">
              <a:buFont typeface="Arial" panose="020B0604020202020204" pitchFamily="34" charset="0"/>
              <a:buChar char="•"/>
            </a:pPr>
            <a:r>
              <a:rPr lang="en-US" sz="2400" dirty="0"/>
              <a:t>Describe what would be the results of using a different theoretical perspective</a:t>
            </a:r>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 y="4437112"/>
            <a:ext cx="12188824" cy="2420888"/>
          </a:xfrm>
          <a:prstGeom prst="rect">
            <a:avLst/>
          </a:prstGeom>
        </p:spPr>
      </p:pic>
    </p:spTree>
    <p:extLst>
      <p:ext uri="{BB962C8B-B14F-4D97-AF65-F5344CB8AC3E}">
        <p14:creationId xmlns:p14="http://schemas.microsoft.com/office/powerpoint/2010/main" val="3090063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844" y="268660"/>
            <a:ext cx="9984432" cy="1143000"/>
          </a:xfrm>
        </p:spPr>
        <p:txBody>
          <a:bodyPr/>
          <a:lstStyle/>
          <a:p>
            <a:r>
              <a:rPr lang="en-US" sz="3600" noProof="0" dirty="0"/>
              <a:t>Recommendations for practice</a:t>
            </a:r>
          </a:p>
        </p:txBody>
      </p:sp>
      <p:sp>
        <p:nvSpPr>
          <p:cNvPr id="3" name="Content Placeholder 2"/>
          <p:cNvSpPr>
            <a:spLocks noGrp="1"/>
          </p:cNvSpPr>
          <p:nvPr>
            <p:ph idx="1"/>
          </p:nvPr>
        </p:nvSpPr>
        <p:spPr>
          <a:xfrm>
            <a:off x="981844" y="1844824"/>
            <a:ext cx="11089232" cy="4008512"/>
          </a:xfrm>
        </p:spPr>
        <p:txBody>
          <a:bodyPr/>
          <a:lstStyle/>
          <a:p>
            <a:r>
              <a:rPr lang="en-US" sz="2400" noProof="0" dirty="0"/>
              <a:t>Solution: This section could include a couple of different options for interventions</a:t>
            </a:r>
          </a:p>
          <a:p>
            <a:r>
              <a:rPr lang="en-US" sz="2400" dirty="0"/>
              <a:t>Reasons: State the critical reasons for your decision – supported by theory and data/case material</a:t>
            </a:r>
            <a:endParaRPr lang="en-US" sz="2400" noProof="0" dirty="0"/>
          </a:p>
          <a:p>
            <a:r>
              <a:rPr lang="en-US" sz="2400" dirty="0"/>
              <a:t>Support required: Potentially discuss what the case company will need to achieve its goals.</a:t>
            </a:r>
          </a:p>
          <a:p>
            <a:r>
              <a:rPr lang="en-US" sz="2400"/>
              <a:t>Discuss alternatives</a:t>
            </a:r>
            <a:r>
              <a:rPr lang="en-US" sz="2400" dirty="0"/>
              <a:t>: Could other things have been done? What could be the downsides of the chosen action?</a:t>
            </a:r>
          </a:p>
          <a:p>
            <a:endParaRPr lang="en-US" dirty="0"/>
          </a:p>
          <a:p>
            <a:endParaRPr lang="en-US" dirty="0"/>
          </a:p>
          <a:p>
            <a:endParaRPr lang="en-US" noProof="0" dirty="0"/>
          </a:p>
        </p:txBody>
      </p:sp>
    </p:spTree>
    <p:extLst>
      <p:ext uri="{BB962C8B-B14F-4D97-AF65-F5344CB8AC3E}">
        <p14:creationId xmlns:p14="http://schemas.microsoft.com/office/powerpoint/2010/main" val="2132635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Agenda</a:t>
            </a:r>
          </a:p>
        </p:txBody>
      </p:sp>
      <p:sp>
        <p:nvSpPr>
          <p:cNvPr id="6" name="Content Placeholder 4"/>
          <p:cNvSpPr>
            <a:spLocks noGrp="1"/>
          </p:cNvSpPr>
          <p:nvPr>
            <p:ph idx="1"/>
          </p:nvPr>
        </p:nvSpPr>
        <p:spPr>
          <a:xfrm>
            <a:off x="985838" y="1373021"/>
            <a:ext cx="10220325" cy="4521366"/>
          </a:xfrm>
        </p:spPr>
        <p:txBody>
          <a:bodyPr/>
          <a:lstStyle/>
          <a:p>
            <a:pPr>
              <a:buNone/>
            </a:pPr>
            <a:endParaRPr lang="en-GB" sz="1400" b="1" dirty="0"/>
          </a:p>
          <a:p>
            <a:pPr>
              <a:lnSpc>
                <a:spcPct val="150000"/>
              </a:lnSpc>
              <a:buNone/>
            </a:pPr>
            <a:r>
              <a:rPr lang="en-GB" b="1" dirty="0"/>
              <a:t>INTRODUCTION TO THE COURSE</a:t>
            </a:r>
          </a:p>
          <a:p>
            <a:pPr marL="285750" indent="-285750">
              <a:lnSpc>
                <a:spcPct val="150000"/>
              </a:lnSpc>
              <a:buFont typeface="Arial" panose="020B0604020202020204" pitchFamily="34" charset="0"/>
              <a:buChar char="•"/>
            </a:pPr>
            <a:r>
              <a:rPr lang="en-GB" b="1" dirty="0"/>
              <a:t>Official requirements and exam</a:t>
            </a:r>
          </a:p>
          <a:p>
            <a:pPr marL="285750" indent="-285750">
              <a:lnSpc>
                <a:spcPct val="150000"/>
              </a:lnSpc>
              <a:buFont typeface="Arial" panose="020B0604020202020204" pitchFamily="34" charset="0"/>
              <a:buChar char="•"/>
            </a:pPr>
            <a:r>
              <a:rPr lang="en-GB" b="1" dirty="0"/>
              <a:t>Expectations setting</a:t>
            </a:r>
          </a:p>
          <a:p>
            <a:pPr marL="285750" indent="-285750">
              <a:lnSpc>
                <a:spcPct val="150000"/>
              </a:lnSpc>
              <a:buFont typeface="Arial" panose="020B0604020202020204" pitchFamily="34" charset="0"/>
              <a:buChar char="•"/>
            </a:pPr>
            <a:r>
              <a:rPr lang="en-GB" b="1" dirty="0"/>
              <a:t>Exam</a:t>
            </a:r>
          </a:p>
          <a:p>
            <a:pPr marL="285750" indent="-285750">
              <a:lnSpc>
                <a:spcPct val="150000"/>
              </a:lnSpc>
              <a:buFont typeface="Arial" panose="020B0604020202020204" pitchFamily="34" charset="0"/>
              <a:buChar char="•"/>
            </a:pPr>
            <a:r>
              <a:rPr lang="en-GB" b="1" dirty="0"/>
              <a:t>Structure of the course</a:t>
            </a:r>
          </a:p>
          <a:p>
            <a:pPr marL="285750" indent="-285750">
              <a:lnSpc>
                <a:spcPct val="150000"/>
              </a:lnSpc>
              <a:buFont typeface="Arial" panose="020B0604020202020204" pitchFamily="34" charset="0"/>
              <a:buChar char="•"/>
            </a:pPr>
            <a:r>
              <a:rPr lang="en-GB" b="1" dirty="0"/>
              <a:t>Case solving</a:t>
            </a:r>
          </a:p>
          <a:p>
            <a:pPr marL="285750" indent="-285750">
              <a:buFont typeface="Arial" panose="020B0604020202020204" pitchFamily="34" charset="0"/>
              <a:buChar char="•"/>
            </a:pPr>
            <a:endParaRPr lang="en-GB" sz="1600" b="1" dirty="0"/>
          </a:p>
          <a:p>
            <a:pPr>
              <a:buNone/>
            </a:pPr>
            <a:endParaRPr lang="en-GB" sz="1400" b="1" dirty="0"/>
          </a:p>
          <a:p>
            <a:pPr>
              <a:buNone/>
            </a:pPr>
            <a:endParaRPr lang="en-GB" sz="1400" b="1" dirty="0"/>
          </a:p>
        </p:txBody>
      </p:sp>
      <p:pic>
        <p:nvPicPr>
          <p:cNvPr id="2" name="Picture 1"/>
          <p:cNvPicPr>
            <a:picLocks noChangeAspect="1"/>
          </p:cNvPicPr>
          <p:nvPr/>
        </p:nvPicPr>
        <p:blipFill>
          <a:blip r:embed="rId4"/>
          <a:stretch>
            <a:fillRect/>
          </a:stretch>
        </p:blipFill>
        <p:spPr>
          <a:xfrm>
            <a:off x="261764" y="19588"/>
            <a:ext cx="3609975" cy="1266825"/>
          </a:xfrm>
          <a:prstGeom prst="rect">
            <a:avLst/>
          </a:prstGeom>
        </p:spPr>
      </p:pic>
      <p:sp>
        <p:nvSpPr>
          <p:cNvPr id="3" name="TextBox 2">
            <a:extLst>
              <a:ext uri="{FF2B5EF4-FFF2-40B4-BE49-F238E27FC236}">
                <a16:creationId xmlns:a16="http://schemas.microsoft.com/office/drawing/2014/main" id="{184570A7-0559-EC71-3F8B-5C1EAEF7443C}"/>
              </a:ext>
            </a:extLst>
          </p:cNvPr>
          <p:cNvSpPr txBox="1"/>
          <p:nvPr/>
        </p:nvSpPr>
        <p:spPr>
          <a:xfrm>
            <a:off x="6526460" y="1643400"/>
            <a:ext cx="4608512" cy="2719784"/>
          </a:xfrm>
          <a:prstGeom prst="rect">
            <a:avLst/>
          </a:prstGeom>
          <a:noFill/>
        </p:spPr>
        <p:txBody>
          <a:bodyPr wrap="square" lIns="0" tIns="0" rIns="0" bIns="0" rtlCol="0">
            <a:spAutoFit/>
          </a:bodyPr>
          <a:lstStyle/>
          <a:p>
            <a:pPr>
              <a:lnSpc>
                <a:spcPct val="150000"/>
              </a:lnSpc>
              <a:buNone/>
            </a:pPr>
            <a:r>
              <a:rPr lang="en-GB" sz="2000" b="1" dirty="0"/>
              <a:t>GLOBALIZATION</a:t>
            </a:r>
          </a:p>
          <a:p>
            <a:pPr marL="285750" indent="-285750">
              <a:lnSpc>
                <a:spcPct val="150000"/>
              </a:lnSpc>
              <a:buFont typeface="Arial" panose="020B0604020202020204" pitchFamily="34" charset="0"/>
              <a:buChar char="•"/>
            </a:pPr>
            <a:r>
              <a:rPr lang="en-GB" sz="2000" b="1" dirty="0"/>
              <a:t>Definition and development over time</a:t>
            </a:r>
          </a:p>
          <a:p>
            <a:pPr marL="285750" indent="-285750">
              <a:lnSpc>
                <a:spcPct val="150000"/>
              </a:lnSpc>
              <a:buFont typeface="Arial" panose="020B0604020202020204" pitchFamily="34" charset="0"/>
              <a:buChar char="•"/>
            </a:pPr>
            <a:r>
              <a:rPr lang="en-GB" sz="2000" b="1" dirty="0"/>
              <a:t>Anti-globalization attitudes</a:t>
            </a:r>
          </a:p>
          <a:p>
            <a:pPr marL="285750" indent="-285750">
              <a:lnSpc>
                <a:spcPct val="150000"/>
              </a:lnSpc>
              <a:buFont typeface="Arial" panose="020B0604020202020204" pitchFamily="34" charset="0"/>
              <a:buChar char="•"/>
            </a:pPr>
            <a:r>
              <a:rPr lang="en-GB" sz="2000" b="1" dirty="0"/>
              <a:t>Two laws of semi-globalization</a:t>
            </a:r>
          </a:p>
          <a:p>
            <a:pPr marL="285750" indent="-285750">
              <a:lnSpc>
                <a:spcPct val="150000"/>
              </a:lnSpc>
              <a:buFont typeface="Arial" panose="020B0604020202020204" pitchFamily="34" charset="0"/>
              <a:buChar char="•"/>
            </a:pPr>
            <a:r>
              <a:rPr lang="en-GB" sz="2000" b="1" dirty="0"/>
              <a:t>CAGE and AAA model</a:t>
            </a:r>
          </a:p>
          <a:p>
            <a:pPr marL="285750" indent="-285750">
              <a:lnSpc>
                <a:spcPct val="150000"/>
              </a:lnSpc>
              <a:buFont typeface="Arial" panose="020B0604020202020204" pitchFamily="34" charset="0"/>
              <a:buChar char="•"/>
            </a:pPr>
            <a:r>
              <a:rPr lang="en-GB" sz="2000" b="1" dirty="0"/>
              <a:t>Example </a:t>
            </a:r>
          </a:p>
        </p:txBody>
      </p:sp>
    </p:spTree>
    <p:custDataLst>
      <p:tags r:id="rId1"/>
    </p:custDataLst>
    <p:extLst>
      <p:ext uri="{BB962C8B-B14F-4D97-AF65-F5344CB8AC3E}">
        <p14:creationId xmlns:p14="http://schemas.microsoft.com/office/powerpoint/2010/main" val="2214283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985838" y="1551275"/>
            <a:ext cx="10220325" cy="830997"/>
          </a:xfrm>
        </p:spPr>
        <p:txBody>
          <a:bodyPr/>
          <a:lstStyle/>
          <a:p>
            <a:r>
              <a:rPr lang="en-GB" dirty="0"/>
              <a:t>globalization</a:t>
            </a:r>
          </a:p>
        </p:txBody>
      </p:sp>
      <p:pic>
        <p:nvPicPr>
          <p:cNvPr id="4" name="Picture 3"/>
          <p:cNvPicPr>
            <a:picLocks noChangeAspect="1"/>
          </p:cNvPicPr>
          <p:nvPr/>
        </p:nvPicPr>
        <p:blipFill>
          <a:blip r:embed="rId4"/>
          <a:stretch>
            <a:fillRect/>
          </a:stretch>
        </p:blipFill>
        <p:spPr>
          <a:xfrm>
            <a:off x="6096000" y="3068960"/>
            <a:ext cx="5715000" cy="2857500"/>
          </a:xfrm>
          <a:prstGeom prst="rect">
            <a:avLst/>
          </a:prstGeom>
        </p:spPr>
      </p:pic>
    </p:spTree>
    <p:custDataLst>
      <p:tags r:id="rId1"/>
    </p:custDataLst>
    <p:extLst>
      <p:ext uri="{BB962C8B-B14F-4D97-AF65-F5344CB8AC3E}">
        <p14:creationId xmlns:p14="http://schemas.microsoft.com/office/powerpoint/2010/main" val="3735557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a-DK" sz="3200" dirty="0" err="1"/>
              <a:t>Why</a:t>
            </a:r>
            <a:r>
              <a:rPr lang="da-DK" sz="3200" dirty="0"/>
              <a:t> is </a:t>
            </a:r>
            <a:r>
              <a:rPr lang="da-DK" sz="3200" dirty="0" err="1"/>
              <a:t>globalization</a:t>
            </a:r>
            <a:r>
              <a:rPr lang="da-DK" sz="3200" dirty="0"/>
              <a:t> relevant to understand?</a:t>
            </a:r>
            <a:endParaRPr lang="en-GB" sz="3200" dirty="0"/>
          </a:p>
        </p:txBody>
      </p:sp>
      <p:sp>
        <p:nvSpPr>
          <p:cNvPr id="6" name="Content Placeholder 4"/>
          <p:cNvSpPr>
            <a:spLocks noGrp="1"/>
          </p:cNvSpPr>
          <p:nvPr>
            <p:ph idx="1"/>
          </p:nvPr>
        </p:nvSpPr>
        <p:spPr>
          <a:xfrm>
            <a:off x="1053851" y="1060344"/>
            <a:ext cx="10818061" cy="4737311"/>
          </a:xfrm>
        </p:spPr>
        <p:txBody>
          <a:bodyPr/>
          <a:lstStyle/>
          <a:p>
            <a:pPr marL="285750" indent="-285750">
              <a:buFont typeface="Arial" panose="020B0604020202020204" pitchFamily="34" charset="0"/>
              <a:buChar char="•"/>
            </a:pPr>
            <a:r>
              <a:rPr lang="da-DK" sz="2800" b="1" dirty="0"/>
              <a:t>The </a:t>
            </a:r>
            <a:r>
              <a:rPr lang="da-DK" sz="2800" b="1" dirty="0" err="1"/>
              <a:t>extent</a:t>
            </a:r>
            <a:r>
              <a:rPr lang="da-DK" sz="2800" b="1" dirty="0"/>
              <a:t> of </a:t>
            </a:r>
            <a:r>
              <a:rPr lang="da-DK" sz="2800" b="1" dirty="0" err="1"/>
              <a:t>globalization</a:t>
            </a:r>
            <a:r>
              <a:rPr lang="da-DK" sz="2800" b="1" dirty="0"/>
              <a:t> </a:t>
            </a:r>
            <a:r>
              <a:rPr lang="da-DK" sz="2800" dirty="0" err="1"/>
              <a:t>impacts</a:t>
            </a:r>
            <a:r>
              <a:rPr lang="da-DK" sz="2800" dirty="0"/>
              <a:t> </a:t>
            </a:r>
            <a:r>
              <a:rPr lang="da-DK" sz="2800" dirty="0" err="1"/>
              <a:t>how</a:t>
            </a:r>
            <a:r>
              <a:rPr lang="da-DK" sz="2800" dirty="0"/>
              <a:t> managers </a:t>
            </a:r>
            <a:r>
              <a:rPr lang="da-DK" sz="2800" dirty="0" err="1"/>
              <a:t>should</a:t>
            </a:r>
            <a:r>
              <a:rPr lang="da-DK" sz="2800" dirty="0"/>
              <a:t> </a:t>
            </a:r>
            <a:r>
              <a:rPr lang="da-DK" sz="2800" dirty="0" err="1"/>
              <a:t>prepare</a:t>
            </a:r>
            <a:r>
              <a:rPr lang="da-DK" sz="2800" dirty="0"/>
              <a:t> </a:t>
            </a:r>
            <a:r>
              <a:rPr lang="da-DK" sz="2800" dirty="0" err="1"/>
              <a:t>strategies</a:t>
            </a:r>
            <a:r>
              <a:rPr lang="da-DK" sz="2800" dirty="0"/>
              <a:t> and </a:t>
            </a:r>
            <a:r>
              <a:rPr lang="da-DK" sz="2800" dirty="0" err="1"/>
              <a:t>make</a:t>
            </a:r>
            <a:r>
              <a:rPr lang="da-DK" sz="2800" dirty="0"/>
              <a:t> decisions - </a:t>
            </a:r>
            <a:r>
              <a:rPr lang="da-DK" sz="2800" dirty="0" err="1"/>
              <a:t>adjust</a:t>
            </a:r>
            <a:r>
              <a:rPr lang="da-DK" sz="2800" dirty="0"/>
              <a:t> to differences or </a:t>
            </a:r>
            <a:r>
              <a:rPr lang="da-DK" sz="2800" dirty="0" err="1"/>
              <a:t>ignore</a:t>
            </a:r>
            <a:r>
              <a:rPr lang="da-DK" sz="2800" dirty="0"/>
              <a:t> </a:t>
            </a:r>
            <a:r>
              <a:rPr lang="da-DK" sz="2800" dirty="0" err="1"/>
              <a:t>them</a:t>
            </a:r>
            <a:r>
              <a:rPr lang="da-DK" sz="2800" dirty="0"/>
              <a:t>?</a:t>
            </a:r>
          </a:p>
          <a:p>
            <a:pPr marL="285750" indent="-285750">
              <a:buFont typeface="Arial" panose="020B0604020202020204" pitchFamily="34" charset="0"/>
              <a:buChar char="•"/>
            </a:pPr>
            <a:endParaRPr lang="da-DK" sz="2800" dirty="0"/>
          </a:p>
          <a:p>
            <a:pPr marL="285750" indent="-285750">
              <a:buFont typeface="Arial" panose="020B0604020202020204" pitchFamily="34" charset="0"/>
              <a:buChar char="•"/>
            </a:pPr>
            <a:r>
              <a:rPr lang="da-DK" sz="2800" b="1" dirty="0" err="1"/>
              <a:t>Globalization</a:t>
            </a:r>
            <a:r>
              <a:rPr lang="da-DK" sz="2800" b="1" dirty="0"/>
              <a:t> poses </a:t>
            </a:r>
            <a:r>
              <a:rPr lang="da-DK" sz="2800" b="1" dirty="0" err="1"/>
              <a:t>challenges</a:t>
            </a:r>
            <a:r>
              <a:rPr lang="da-DK" sz="2800" b="1" dirty="0"/>
              <a:t>/</a:t>
            </a:r>
            <a:r>
              <a:rPr lang="da-DK" sz="2800" b="1" dirty="0" err="1"/>
              <a:t>boundaries</a:t>
            </a:r>
            <a:r>
              <a:rPr lang="da-DK" sz="2800" b="1" dirty="0"/>
              <a:t> to </a:t>
            </a:r>
            <a:r>
              <a:rPr lang="da-DK" sz="2800" b="1" dirty="0" err="1"/>
              <a:t>application</a:t>
            </a:r>
            <a:r>
              <a:rPr lang="da-DK" sz="2800" b="1" dirty="0"/>
              <a:t> of general management </a:t>
            </a:r>
            <a:r>
              <a:rPr lang="da-DK" sz="2800" b="1" dirty="0" err="1"/>
              <a:t>theory</a:t>
            </a:r>
            <a:r>
              <a:rPr lang="da-DK" sz="2800" b="1" dirty="0"/>
              <a:t> </a:t>
            </a:r>
            <a:r>
              <a:rPr lang="da-DK" sz="2800" dirty="0"/>
              <a:t>(</a:t>
            </a:r>
            <a:r>
              <a:rPr lang="da-DK" sz="2800" dirty="0" err="1"/>
              <a:t>everything</a:t>
            </a:r>
            <a:r>
              <a:rPr lang="da-DK" sz="2800" dirty="0"/>
              <a:t> </a:t>
            </a:r>
            <a:r>
              <a:rPr lang="da-DK" sz="2800" dirty="0" err="1"/>
              <a:t>you</a:t>
            </a:r>
            <a:r>
              <a:rPr lang="da-DK" sz="2800" dirty="0"/>
              <a:t> </a:t>
            </a:r>
            <a:r>
              <a:rPr lang="da-DK" sz="2800" dirty="0" err="1"/>
              <a:t>are</a:t>
            </a:r>
            <a:r>
              <a:rPr lang="da-DK" sz="2800" dirty="0"/>
              <a:t> </a:t>
            </a:r>
            <a:r>
              <a:rPr lang="da-DK" sz="2800" dirty="0" err="1"/>
              <a:t>taught</a:t>
            </a:r>
            <a:r>
              <a:rPr lang="da-DK" sz="2800" dirty="0"/>
              <a:t> in business school- OB, HRM, </a:t>
            </a:r>
            <a:r>
              <a:rPr lang="da-DK" sz="2800" dirty="0" err="1"/>
              <a:t>strategy</a:t>
            </a:r>
            <a:r>
              <a:rPr lang="da-DK" sz="2800" dirty="0"/>
              <a:t> etc.)</a:t>
            </a:r>
          </a:p>
          <a:p>
            <a:pPr marL="285750" indent="-285750">
              <a:buFont typeface="Arial" panose="020B0604020202020204" pitchFamily="34" charset="0"/>
              <a:buChar char="•"/>
            </a:pPr>
            <a:endParaRPr lang="da-DK" sz="1600" b="1" dirty="0"/>
          </a:p>
        </p:txBody>
      </p:sp>
      <p:pic>
        <p:nvPicPr>
          <p:cNvPr id="3" name="Picture 2"/>
          <p:cNvPicPr>
            <a:picLocks noChangeAspect="1"/>
          </p:cNvPicPr>
          <p:nvPr/>
        </p:nvPicPr>
        <p:blipFill>
          <a:blip r:embed="rId4"/>
          <a:stretch>
            <a:fillRect/>
          </a:stretch>
        </p:blipFill>
        <p:spPr>
          <a:xfrm>
            <a:off x="-20658" y="4351397"/>
            <a:ext cx="1905000" cy="2514600"/>
          </a:xfrm>
          <a:prstGeom prst="rect">
            <a:avLst/>
          </a:prstGeom>
        </p:spPr>
      </p:pic>
      <p:pic>
        <p:nvPicPr>
          <p:cNvPr id="5" name="Picture 4"/>
          <p:cNvPicPr>
            <a:picLocks noChangeAspect="1"/>
          </p:cNvPicPr>
          <p:nvPr/>
        </p:nvPicPr>
        <p:blipFill>
          <a:blip r:embed="rId5"/>
          <a:stretch>
            <a:fillRect/>
          </a:stretch>
        </p:blipFill>
        <p:spPr>
          <a:xfrm>
            <a:off x="3803057" y="4313703"/>
            <a:ext cx="1911334" cy="2514600"/>
          </a:xfrm>
          <a:prstGeom prst="rect">
            <a:avLst/>
          </a:prstGeom>
        </p:spPr>
      </p:pic>
      <p:pic>
        <p:nvPicPr>
          <p:cNvPr id="7" name="Picture 6"/>
          <p:cNvPicPr>
            <a:picLocks noChangeAspect="1"/>
          </p:cNvPicPr>
          <p:nvPr/>
        </p:nvPicPr>
        <p:blipFill>
          <a:blip r:embed="rId6"/>
          <a:stretch>
            <a:fillRect/>
          </a:stretch>
        </p:blipFill>
        <p:spPr>
          <a:xfrm>
            <a:off x="1890821" y="4322821"/>
            <a:ext cx="1898375" cy="2496364"/>
          </a:xfrm>
          <a:prstGeom prst="rect">
            <a:avLst/>
          </a:prstGeom>
        </p:spPr>
      </p:pic>
      <p:pic>
        <p:nvPicPr>
          <p:cNvPr id="8" name="Picture 7"/>
          <p:cNvPicPr>
            <a:picLocks noChangeAspect="1"/>
          </p:cNvPicPr>
          <p:nvPr/>
        </p:nvPicPr>
        <p:blipFill>
          <a:blip r:embed="rId7"/>
          <a:stretch>
            <a:fillRect/>
          </a:stretch>
        </p:blipFill>
        <p:spPr>
          <a:xfrm>
            <a:off x="5714391" y="4315732"/>
            <a:ext cx="1897473" cy="2496363"/>
          </a:xfrm>
          <a:prstGeom prst="rect">
            <a:avLst/>
          </a:prstGeom>
        </p:spPr>
      </p:pic>
      <p:pic>
        <p:nvPicPr>
          <p:cNvPr id="2" name="Picture 1">
            <a:extLst>
              <a:ext uri="{FF2B5EF4-FFF2-40B4-BE49-F238E27FC236}">
                <a16:creationId xmlns:a16="http://schemas.microsoft.com/office/drawing/2014/main" id="{D4105B3F-CEE7-95B6-2808-62AD3FB0E736}"/>
              </a:ext>
            </a:extLst>
          </p:cNvPr>
          <p:cNvPicPr>
            <a:picLocks noChangeAspect="1"/>
          </p:cNvPicPr>
          <p:nvPr/>
        </p:nvPicPr>
        <p:blipFill>
          <a:blip r:embed="rId8"/>
          <a:stretch>
            <a:fillRect/>
          </a:stretch>
        </p:blipFill>
        <p:spPr>
          <a:xfrm>
            <a:off x="7610983" y="4330949"/>
            <a:ext cx="1866900" cy="2497353"/>
          </a:xfrm>
          <a:prstGeom prst="rect">
            <a:avLst/>
          </a:prstGeom>
        </p:spPr>
      </p:pic>
    </p:spTree>
    <p:custDataLst>
      <p:tags r:id="rId1"/>
    </p:custDataLst>
    <p:extLst>
      <p:ext uri="{BB962C8B-B14F-4D97-AF65-F5344CB8AC3E}">
        <p14:creationId xmlns:p14="http://schemas.microsoft.com/office/powerpoint/2010/main" val="3557573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Globalization</a:t>
            </a:r>
          </a:p>
        </p:txBody>
      </p:sp>
      <p:sp>
        <p:nvSpPr>
          <p:cNvPr id="6" name="Content Placeholder 4"/>
          <p:cNvSpPr>
            <a:spLocks noGrp="1"/>
          </p:cNvSpPr>
          <p:nvPr>
            <p:ph idx="1"/>
          </p:nvPr>
        </p:nvSpPr>
        <p:spPr>
          <a:xfrm>
            <a:off x="1053852" y="1268760"/>
            <a:ext cx="9577064" cy="4464496"/>
          </a:xfrm>
        </p:spPr>
        <p:txBody>
          <a:bodyPr/>
          <a:lstStyle/>
          <a:p>
            <a:pPr marL="285750" indent="-285750">
              <a:buFont typeface="Arial" panose="020B0604020202020204" pitchFamily="34" charset="0"/>
              <a:buChar char="•"/>
            </a:pPr>
            <a:r>
              <a:rPr lang="da-DK" sz="2400" b="1" dirty="0" err="1"/>
              <a:t>Both</a:t>
            </a:r>
            <a:r>
              <a:rPr lang="da-DK" sz="2400" b="1" dirty="0"/>
              <a:t> </a:t>
            </a:r>
            <a:r>
              <a:rPr lang="da-DK" sz="2400" b="1" dirty="0" err="1"/>
              <a:t>homogenization</a:t>
            </a:r>
            <a:r>
              <a:rPr lang="da-DK" sz="2400" b="1" dirty="0"/>
              <a:t> and </a:t>
            </a:r>
            <a:r>
              <a:rPr lang="da-DK" sz="2400" b="1" dirty="0" err="1"/>
              <a:t>diversification</a:t>
            </a:r>
            <a:endParaRPr lang="da-DK" sz="2400" b="1" dirty="0"/>
          </a:p>
          <a:p>
            <a:pPr marL="285750" indent="-285750">
              <a:buFont typeface="Arial" panose="020B0604020202020204" pitchFamily="34" charset="0"/>
              <a:buChar char="•"/>
            </a:pPr>
            <a:r>
              <a:rPr lang="da-DK" sz="2400" b="1" dirty="0"/>
              <a:t>Old…</a:t>
            </a:r>
            <a:r>
              <a:rPr lang="da-DK" sz="2400" b="1" dirty="0" err="1"/>
              <a:t>very</a:t>
            </a:r>
            <a:r>
              <a:rPr lang="da-DK" sz="2400" b="1" dirty="0"/>
              <a:t> </a:t>
            </a:r>
            <a:r>
              <a:rPr lang="da-DK" sz="2400" b="1" dirty="0" err="1"/>
              <a:t>very</a:t>
            </a:r>
            <a:r>
              <a:rPr lang="da-DK" sz="2400" b="1" dirty="0"/>
              <a:t> old- </a:t>
            </a:r>
            <a:r>
              <a:rPr lang="da-DK" sz="2400" dirty="0"/>
              <a:t>transnational systems have </a:t>
            </a:r>
            <a:r>
              <a:rPr lang="da-DK" sz="2400" dirty="0" err="1"/>
              <a:t>existed</a:t>
            </a:r>
            <a:r>
              <a:rPr lang="da-DK" sz="2400" dirty="0"/>
              <a:t> for </a:t>
            </a:r>
            <a:r>
              <a:rPr lang="da-DK" sz="2400" dirty="0" err="1"/>
              <a:t>centuries</a:t>
            </a:r>
            <a:r>
              <a:rPr lang="da-DK" sz="2400" dirty="0"/>
              <a:t> </a:t>
            </a:r>
          </a:p>
          <a:p>
            <a:pPr marL="285750" indent="-285750">
              <a:buFont typeface="Arial" panose="020B0604020202020204" pitchFamily="34" charset="0"/>
              <a:buChar char="•"/>
            </a:pPr>
            <a:r>
              <a:rPr lang="da-DK" sz="2400" b="1" dirty="0" err="1"/>
              <a:t>Contemporary</a:t>
            </a:r>
            <a:r>
              <a:rPr lang="da-DK" sz="2400" b="1" dirty="0"/>
              <a:t> </a:t>
            </a:r>
            <a:r>
              <a:rPr lang="da-DK" sz="2400" b="1" dirty="0" err="1"/>
              <a:t>globalization</a:t>
            </a:r>
            <a:r>
              <a:rPr lang="da-DK" sz="2400" b="1" dirty="0"/>
              <a:t> has </a:t>
            </a:r>
            <a:r>
              <a:rPr lang="da-DK" sz="2400" b="1" dirty="0" err="1"/>
              <a:t>distinctive</a:t>
            </a:r>
            <a:r>
              <a:rPr lang="da-DK" sz="2400" b="1" dirty="0"/>
              <a:t> </a:t>
            </a:r>
            <a:r>
              <a:rPr lang="da-DK" sz="2400" b="1" dirty="0" err="1"/>
              <a:t>characteristics</a:t>
            </a:r>
            <a:r>
              <a:rPr lang="da-DK" sz="2400" b="1" dirty="0"/>
              <a:t>- </a:t>
            </a:r>
            <a:r>
              <a:rPr lang="da-DK" sz="2400" dirty="0" err="1"/>
              <a:t>enhanced</a:t>
            </a:r>
            <a:r>
              <a:rPr lang="da-DK" sz="2400" dirty="0"/>
              <a:t> </a:t>
            </a:r>
            <a:r>
              <a:rPr lang="da-DK" sz="2400" dirty="0" err="1"/>
              <a:t>communication</a:t>
            </a:r>
            <a:r>
              <a:rPr lang="da-DK" sz="2400" dirty="0"/>
              <a:t> </a:t>
            </a:r>
            <a:r>
              <a:rPr lang="da-DK" sz="2400" dirty="0" err="1"/>
              <a:t>technology</a:t>
            </a:r>
            <a:r>
              <a:rPr lang="da-DK" sz="2400" dirty="0"/>
              <a:t>, </a:t>
            </a:r>
            <a:r>
              <a:rPr lang="da-DK" sz="2400" dirty="0" err="1"/>
              <a:t>travel</a:t>
            </a:r>
            <a:r>
              <a:rPr lang="da-DK" sz="2400" dirty="0"/>
              <a:t> </a:t>
            </a:r>
            <a:r>
              <a:rPr lang="da-DK" sz="2400" dirty="0" err="1"/>
              <a:t>possibilities</a:t>
            </a:r>
            <a:r>
              <a:rPr lang="da-DK" sz="2400" dirty="0"/>
              <a:t>, </a:t>
            </a:r>
            <a:r>
              <a:rPr lang="da-DK" sz="2400" dirty="0" err="1"/>
              <a:t>spread</a:t>
            </a:r>
            <a:r>
              <a:rPr lang="da-DK" sz="2400" dirty="0"/>
              <a:t> of </a:t>
            </a:r>
            <a:r>
              <a:rPr lang="da-DK" sz="2400" dirty="0" err="1"/>
              <a:t>capitalism</a:t>
            </a:r>
            <a:r>
              <a:rPr lang="da-DK" sz="2400" dirty="0"/>
              <a:t>, and Western </a:t>
            </a:r>
            <a:r>
              <a:rPr lang="da-DK" sz="2400" dirty="0" err="1"/>
              <a:t>influence</a:t>
            </a:r>
            <a:endParaRPr lang="da-DK" sz="2400" dirty="0"/>
          </a:p>
          <a:p>
            <a:pPr marL="285750" indent="-285750">
              <a:buFont typeface="Arial" panose="020B0604020202020204" pitchFamily="34" charset="0"/>
              <a:buChar char="•"/>
            </a:pPr>
            <a:r>
              <a:rPr lang="da-DK" sz="2400" b="1" dirty="0" err="1"/>
              <a:t>Tends</a:t>
            </a:r>
            <a:r>
              <a:rPr lang="da-DK" sz="2400" b="1" dirty="0"/>
              <a:t> to </a:t>
            </a:r>
            <a:r>
              <a:rPr lang="da-DK" sz="2400" b="1" dirty="0" err="1"/>
              <a:t>create</a:t>
            </a:r>
            <a:r>
              <a:rPr lang="da-DK" sz="2400" b="1" dirty="0"/>
              <a:t> </a:t>
            </a:r>
            <a:r>
              <a:rPr lang="da-DK" sz="2400" b="1" dirty="0" err="1"/>
              <a:t>winners</a:t>
            </a:r>
            <a:r>
              <a:rPr lang="da-DK" sz="2400" b="1" dirty="0"/>
              <a:t> and </a:t>
            </a:r>
            <a:r>
              <a:rPr lang="da-DK" sz="2400" b="1" dirty="0" err="1"/>
              <a:t>losers</a:t>
            </a:r>
            <a:r>
              <a:rPr lang="da-DK" sz="2400" b="1" dirty="0"/>
              <a:t> </a:t>
            </a:r>
            <a:r>
              <a:rPr lang="da-DK" sz="2400" dirty="0"/>
              <a:t>of </a:t>
            </a:r>
            <a:r>
              <a:rPr lang="da-DK" sz="2400" dirty="0" err="1"/>
              <a:t>different</a:t>
            </a:r>
            <a:r>
              <a:rPr lang="da-DK" sz="2400" dirty="0"/>
              <a:t> regions, </a:t>
            </a:r>
            <a:r>
              <a:rPr lang="da-DK" sz="2400" dirty="0" err="1"/>
              <a:t>industries</a:t>
            </a:r>
            <a:r>
              <a:rPr lang="da-DK" sz="2400" dirty="0"/>
              <a:t>, </a:t>
            </a:r>
            <a:r>
              <a:rPr lang="da-DK" sz="2400" dirty="0" err="1"/>
              <a:t>organizations</a:t>
            </a:r>
            <a:r>
              <a:rPr lang="da-DK" sz="2400" dirty="0"/>
              <a:t>, and </a:t>
            </a:r>
            <a:r>
              <a:rPr lang="da-DK" sz="2400" dirty="0" err="1"/>
              <a:t>individuals</a:t>
            </a:r>
            <a:r>
              <a:rPr lang="da-DK" sz="2400" dirty="0"/>
              <a:t>- but </a:t>
            </a:r>
            <a:r>
              <a:rPr lang="da-DK" sz="2400" dirty="0" err="1"/>
              <a:t>that</a:t>
            </a:r>
            <a:r>
              <a:rPr lang="da-DK" sz="2400" dirty="0"/>
              <a:t> is true for </a:t>
            </a:r>
            <a:r>
              <a:rPr lang="da-DK" sz="2400" dirty="0" err="1"/>
              <a:t>many</a:t>
            </a:r>
            <a:r>
              <a:rPr lang="da-DK" sz="2400" dirty="0"/>
              <a:t> trends</a:t>
            </a:r>
          </a:p>
          <a:p>
            <a:pPr marL="285750" indent="-285750">
              <a:buFont typeface="Arial" panose="020B0604020202020204" pitchFamily="34" charset="0"/>
              <a:buChar char="•"/>
            </a:pPr>
            <a:r>
              <a:rPr lang="da-DK" sz="2400" b="1" dirty="0"/>
              <a:t>It has </a:t>
            </a:r>
            <a:r>
              <a:rPr lang="da-DK" sz="2400" b="1" dirty="0" err="1"/>
              <a:t>economic</a:t>
            </a:r>
            <a:r>
              <a:rPr lang="da-DK" sz="2400" b="1" dirty="0"/>
              <a:t> and </a:t>
            </a:r>
            <a:r>
              <a:rPr lang="da-DK" sz="2400" b="1" dirty="0" err="1"/>
              <a:t>technological</a:t>
            </a:r>
            <a:r>
              <a:rPr lang="da-DK" sz="2400" b="1" dirty="0"/>
              <a:t> drivers </a:t>
            </a:r>
            <a:r>
              <a:rPr lang="da-DK" sz="2400" dirty="0"/>
              <a:t>but has more dimensions </a:t>
            </a:r>
            <a:r>
              <a:rPr lang="da-DK" sz="2400" dirty="0" err="1"/>
              <a:t>than</a:t>
            </a:r>
            <a:r>
              <a:rPr lang="da-DK" sz="2400" dirty="0"/>
              <a:t> </a:t>
            </a:r>
            <a:r>
              <a:rPr lang="da-DK" sz="2400" dirty="0" err="1"/>
              <a:t>that</a:t>
            </a:r>
            <a:endParaRPr lang="en-US" sz="2400" b="1" dirty="0"/>
          </a:p>
        </p:txBody>
      </p:sp>
    </p:spTree>
    <p:custDataLst>
      <p:tags r:id="rId1"/>
    </p:custDataLst>
    <p:extLst>
      <p:ext uri="{BB962C8B-B14F-4D97-AF65-F5344CB8AC3E}">
        <p14:creationId xmlns:p14="http://schemas.microsoft.com/office/powerpoint/2010/main" val="1007555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Dimensions of globalization  </a:t>
            </a:r>
          </a:p>
        </p:txBody>
      </p:sp>
      <p:sp>
        <p:nvSpPr>
          <p:cNvPr id="6" name="Content Placeholder 4"/>
          <p:cNvSpPr>
            <a:spLocks noGrp="1"/>
          </p:cNvSpPr>
          <p:nvPr>
            <p:ph idx="1"/>
          </p:nvPr>
        </p:nvSpPr>
        <p:spPr>
          <a:xfrm>
            <a:off x="985837" y="1124744"/>
            <a:ext cx="10886075" cy="4360235"/>
          </a:xfrm>
        </p:spPr>
        <p:txBody>
          <a:bodyPr/>
          <a:lstStyle/>
          <a:p>
            <a:pPr>
              <a:buNone/>
            </a:pPr>
            <a:r>
              <a:rPr lang="da-DK" sz="2400" dirty="0" err="1"/>
              <a:t>Globalization</a:t>
            </a:r>
            <a:r>
              <a:rPr lang="da-DK" sz="2400" dirty="0"/>
              <a:t> is </a:t>
            </a:r>
            <a:r>
              <a:rPr lang="da-DK" sz="2400" dirty="0" err="1"/>
              <a:t>interdependence</a:t>
            </a:r>
            <a:r>
              <a:rPr lang="da-DK" sz="2400" dirty="0"/>
              <a:t> of business, </a:t>
            </a:r>
            <a:r>
              <a:rPr lang="da-DK" sz="2400" dirty="0" err="1"/>
              <a:t>politics</a:t>
            </a:r>
            <a:r>
              <a:rPr lang="da-DK" sz="2400" dirty="0"/>
              <a:t>, </a:t>
            </a:r>
            <a:r>
              <a:rPr lang="da-DK" sz="2400" dirty="0" err="1"/>
              <a:t>trade</a:t>
            </a:r>
            <a:r>
              <a:rPr lang="da-DK" sz="2400" dirty="0"/>
              <a:t> and </a:t>
            </a:r>
            <a:r>
              <a:rPr lang="da-DK" sz="2400" dirty="0" err="1"/>
              <a:t>finances</a:t>
            </a:r>
            <a:r>
              <a:rPr lang="da-DK" sz="2400" dirty="0"/>
              <a:t> and </a:t>
            </a:r>
            <a:r>
              <a:rPr lang="da-DK" sz="2400" dirty="0" err="1"/>
              <a:t>technological</a:t>
            </a:r>
            <a:r>
              <a:rPr lang="da-DK" sz="2400" dirty="0"/>
              <a:t> </a:t>
            </a:r>
            <a:r>
              <a:rPr lang="da-DK" sz="2400" dirty="0" err="1"/>
              <a:t>environment</a:t>
            </a:r>
            <a:r>
              <a:rPr lang="da-DK" sz="2400" dirty="0"/>
              <a:t> </a:t>
            </a:r>
            <a:r>
              <a:rPr lang="da-DK" sz="2400" dirty="0" err="1"/>
              <a:t>around</a:t>
            </a:r>
            <a:r>
              <a:rPr lang="da-DK" sz="2400" dirty="0"/>
              <a:t> the </a:t>
            </a:r>
            <a:r>
              <a:rPr lang="da-DK" sz="2400" dirty="0" err="1"/>
              <a:t>world</a:t>
            </a:r>
            <a:r>
              <a:rPr lang="da-DK" sz="2400" dirty="0"/>
              <a:t>. Have </a:t>
            </a:r>
            <a:r>
              <a:rPr lang="da-DK" sz="2400" dirty="0" err="1"/>
              <a:t>resulted</a:t>
            </a:r>
            <a:r>
              <a:rPr lang="da-DK" sz="2400" dirty="0"/>
              <a:t> in the </a:t>
            </a:r>
            <a:r>
              <a:rPr lang="da-DK" sz="2400" dirty="0" err="1"/>
              <a:t>free</a:t>
            </a:r>
            <a:r>
              <a:rPr lang="da-DK" sz="2400" dirty="0"/>
              <a:t> </a:t>
            </a:r>
            <a:r>
              <a:rPr lang="da-DK" sz="2400" dirty="0" err="1"/>
              <a:t>movement</a:t>
            </a:r>
            <a:r>
              <a:rPr lang="da-DK" sz="2400" dirty="0"/>
              <a:t> of </a:t>
            </a:r>
            <a:r>
              <a:rPr lang="da-DK" sz="2400" dirty="0" err="1"/>
              <a:t>goods</a:t>
            </a:r>
            <a:r>
              <a:rPr lang="da-DK" sz="2400" dirty="0"/>
              <a:t>, </a:t>
            </a:r>
            <a:r>
              <a:rPr lang="da-DK" sz="2400" dirty="0" err="1"/>
              <a:t>people</a:t>
            </a:r>
            <a:r>
              <a:rPr lang="da-DK" sz="2400" dirty="0"/>
              <a:t>, </a:t>
            </a:r>
            <a:r>
              <a:rPr lang="da-DK" sz="2400" dirty="0" err="1"/>
              <a:t>money</a:t>
            </a:r>
            <a:r>
              <a:rPr lang="da-DK" sz="2400" dirty="0"/>
              <a:t> and information </a:t>
            </a:r>
            <a:r>
              <a:rPr lang="da-DK" sz="2400" dirty="0" err="1"/>
              <a:t>across</a:t>
            </a:r>
            <a:r>
              <a:rPr lang="da-DK" sz="2400" dirty="0"/>
              <a:t> </a:t>
            </a:r>
            <a:r>
              <a:rPr lang="da-DK" sz="2400" dirty="0" err="1"/>
              <a:t>borders</a:t>
            </a:r>
            <a:r>
              <a:rPr lang="da-DK" sz="2400" dirty="0"/>
              <a:t> (</a:t>
            </a:r>
            <a:r>
              <a:rPr lang="da-DK" sz="2400" dirty="0" err="1"/>
              <a:t>Deresky</a:t>
            </a:r>
            <a:r>
              <a:rPr lang="da-DK" sz="2400" dirty="0"/>
              <a:t>, </a:t>
            </a:r>
            <a:r>
              <a:rPr lang="da-DK" sz="2400" dirty="0" err="1"/>
              <a:t>chpt</a:t>
            </a:r>
            <a:r>
              <a:rPr lang="da-DK" sz="2400" dirty="0"/>
              <a:t> 1, </a:t>
            </a:r>
            <a:r>
              <a:rPr lang="da-DK" sz="2400" dirty="0" err="1"/>
              <a:t>pg</a:t>
            </a:r>
            <a:r>
              <a:rPr lang="da-DK" sz="2400" dirty="0"/>
              <a:t> 22)</a:t>
            </a:r>
          </a:p>
          <a:p>
            <a:pPr>
              <a:buNone/>
            </a:pPr>
            <a:endParaRPr lang="da-DK" sz="2400" dirty="0"/>
          </a:p>
          <a:p>
            <a:pPr marL="342900" indent="-342900">
              <a:buFont typeface="Arial" panose="020B0604020202020204" pitchFamily="34" charset="0"/>
              <a:buChar char="•"/>
            </a:pPr>
            <a:r>
              <a:rPr lang="da-DK" sz="2400" i="1" dirty="0" err="1"/>
              <a:t>Economic</a:t>
            </a:r>
            <a:r>
              <a:rPr lang="da-DK" sz="2400" i="1" dirty="0"/>
              <a:t> and </a:t>
            </a:r>
            <a:r>
              <a:rPr lang="da-DK" sz="2400" i="1" dirty="0" err="1"/>
              <a:t>political</a:t>
            </a:r>
            <a:r>
              <a:rPr lang="da-DK" sz="2400" i="1" dirty="0"/>
              <a:t> integration- </a:t>
            </a:r>
            <a:r>
              <a:rPr lang="da-DK" sz="2400" dirty="0"/>
              <a:t>growing integration and </a:t>
            </a:r>
            <a:r>
              <a:rPr lang="da-DK" sz="2400" dirty="0" err="1"/>
              <a:t>interdependence</a:t>
            </a:r>
            <a:r>
              <a:rPr lang="da-DK" sz="2400" dirty="0"/>
              <a:t> of national </a:t>
            </a:r>
            <a:r>
              <a:rPr lang="da-DK" sz="2400" dirty="0" err="1"/>
              <a:t>economies</a:t>
            </a:r>
            <a:r>
              <a:rPr lang="da-DK" sz="2400" dirty="0"/>
              <a:t>, </a:t>
            </a:r>
            <a:r>
              <a:rPr lang="da-DK" sz="2400" dirty="0" err="1"/>
              <a:t>belonging</a:t>
            </a:r>
            <a:r>
              <a:rPr lang="da-DK" sz="2400" dirty="0"/>
              <a:t> to the same </a:t>
            </a:r>
            <a:r>
              <a:rPr lang="da-DK" sz="2400" dirty="0" err="1"/>
              <a:t>trade</a:t>
            </a:r>
            <a:r>
              <a:rPr lang="da-DK" sz="2400" dirty="0"/>
              <a:t> </a:t>
            </a:r>
            <a:r>
              <a:rPr lang="da-DK" sz="2400" dirty="0" err="1"/>
              <a:t>pacts</a:t>
            </a:r>
            <a:r>
              <a:rPr lang="da-DK" sz="2400" dirty="0"/>
              <a:t>, </a:t>
            </a:r>
            <a:r>
              <a:rPr lang="da-DK" sz="2400" dirty="0" err="1"/>
              <a:t>creating</a:t>
            </a:r>
            <a:r>
              <a:rPr lang="da-DK" sz="2400" dirty="0"/>
              <a:t> </a:t>
            </a:r>
            <a:r>
              <a:rPr lang="da-DK" sz="2400" dirty="0" err="1"/>
              <a:t>supra-national</a:t>
            </a:r>
            <a:r>
              <a:rPr lang="da-DK" sz="2400" dirty="0"/>
              <a:t> </a:t>
            </a:r>
            <a:r>
              <a:rPr lang="da-DK" sz="2400" dirty="0" err="1"/>
              <a:t>instutions</a:t>
            </a:r>
            <a:r>
              <a:rPr lang="da-DK" sz="2400" dirty="0"/>
              <a:t> to </a:t>
            </a:r>
            <a:r>
              <a:rPr lang="da-DK" sz="2400" dirty="0" err="1"/>
              <a:t>oversee</a:t>
            </a:r>
            <a:r>
              <a:rPr lang="da-DK" sz="2400" dirty="0"/>
              <a:t> and limit </a:t>
            </a:r>
            <a:r>
              <a:rPr lang="da-DK" sz="2400" dirty="0" err="1"/>
              <a:t>collective</a:t>
            </a:r>
            <a:r>
              <a:rPr lang="da-DK" sz="2400" dirty="0"/>
              <a:t> action.</a:t>
            </a:r>
          </a:p>
          <a:p>
            <a:pPr marL="342900" indent="-342900">
              <a:buFont typeface="Arial" panose="020B0604020202020204" pitchFamily="34" charset="0"/>
              <a:buChar char="•"/>
            </a:pPr>
            <a:r>
              <a:rPr lang="da-DK" sz="2400" i="1" dirty="0" err="1"/>
              <a:t>Technological</a:t>
            </a:r>
            <a:r>
              <a:rPr lang="da-DK" sz="2400" i="1" dirty="0"/>
              <a:t> development- </a:t>
            </a:r>
            <a:r>
              <a:rPr lang="da-DK" sz="2400" dirty="0" err="1"/>
              <a:t>especially</a:t>
            </a:r>
            <a:r>
              <a:rPr lang="da-DK" sz="2400" dirty="0"/>
              <a:t> information technology- integration of </a:t>
            </a:r>
            <a:r>
              <a:rPr lang="da-DK" sz="2400" dirty="0" err="1"/>
              <a:t>networks</a:t>
            </a:r>
            <a:r>
              <a:rPr lang="da-DK" sz="2400" dirty="0"/>
              <a:t> enabling global </a:t>
            </a:r>
            <a:r>
              <a:rPr lang="da-DK" sz="2400" dirty="0" err="1"/>
              <a:t>exchange</a:t>
            </a:r>
            <a:r>
              <a:rPr lang="da-DK" sz="2400" dirty="0"/>
              <a:t> and flows of information.</a:t>
            </a:r>
          </a:p>
          <a:p>
            <a:pPr marL="342900" indent="-342900">
              <a:buFont typeface="Arial" panose="020B0604020202020204" pitchFamily="34" charset="0"/>
              <a:buChar char="•"/>
            </a:pPr>
            <a:r>
              <a:rPr lang="da-DK" sz="2400" i="1" dirty="0" err="1"/>
              <a:t>Cultural</a:t>
            </a:r>
            <a:r>
              <a:rPr lang="da-DK" sz="2400" i="1" dirty="0"/>
              <a:t> dimension</a:t>
            </a:r>
            <a:r>
              <a:rPr lang="da-DK" sz="2400" dirty="0"/>
              <a:t>- </a:t>
            </a:r>
            <a:r>
              <a:rPr lang="da-DK" sz="2400" dirty="0" err="1"/>
              <a:t>homogenization</a:t>
            </a:r>
            <a:r>
              <a:rPr lang="da-DK" sz="2400" dirty="0"/>
              <a:t> of </a:t>
            </a:r>
            <a:r>
              <a:rPr lang="da-DK" sz="2400" dirty="0" err="1"/>
              <a:t>culture</a:t>
            </a:r>
            <a:r>
              <a:rPr lang="da-DK" sz="2400" dirty="0"/>
              <a:t>- </a:t>
            </a:r>
            <a:r>
              <a:rPr lang="da-DK" sz="2400" dirty="0" err="1"/>
              <a:t>cosmopolitanism</a:t>
            </a:r>
            <a:r>
              <a:rPr lang="da-DK" sz="2400" dirty="0"/>
              <a:t>.</a:t>
            </a:r>
          </a:p>
          <a:p>
            <a:pPr>
              <a:buNone/>
            </a:pPr>
            <a:endParaRPr lang="da-DK" sz="1600" b="1" dirty="0"/>
          </a:p>
          <a:p>
            <a:pPr>
              <a:buNone/>
            </a:pPr>
            <a:endParaRPr lang="da-DK" sz="1600" b="1" dirty="0"/>
          </a:p>
          <a:p>
            <a:pPr>
              <a:buNone/>
            </a:pPr>
            <a:endParaRPr lang="en-US" sz="1600" b="1" dirty="0">
              <a:solidFill>
                <a:srgbClr val="FF0000"/>
              </a:solidFill>
            </a:endParaRPr>
          </a:p>
        </p:txBody>
      </p:sp>
    </p:spTree>
    <p:custDataLst>
      <p:tags r:id="rId1"/>
    </p:custDataLst>
    <p:extLst>
      <p:ext uri="{BB962C8B-B14F-4D97-AF65-F5344CB8AC3E}">
        <p14:creationId xmlns:p14="http://schemas.microsoft.com/office/powerpoint/2010/main" val="4191436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Anti-globalization sentiment</a:t>
            </a:r>
          </a:p>
        </p:txBody>
      </p:sp>
      <p:sp>
        <p:nvSpPr>
          <p:cNvPr id="6" name="Content Placeholder 4"/>
          <p:cNvSpPr>
            <a:spLocks noGrp="1"/>
          </p:cNvSpPr>
          <p:nvPr>
            <p:ph idx="1"/>
          </p:nvPr>
        </p:nvSpPr>
        <p:spPr>
          <a:xfrm>
            <a:off x="985837" y="1231253"/>
            <a:ext cx="9976571" cy="4574011"/>
          </a:xfrm>
        </p:spPr>
        <p:txBody>
          <a:bodyPr/>
          <a:lstStyle/>
          <a:p>
            <a:pPr>
              <a:buNone/>
            </a:pPr>
            <a:r>
              <a:rPr lang="da-DK" dirty="0" err="1"/>
              <a:t>WEALTHY</a:t>
            </a:r>
            <a:r>
              <a:rPr lang="da-DK" dirty="0"/>
              <a:t> COUNTRIES</a:t>
            </a:r>
          </a:p>
          <a:p>
            <a:pPr marL="285750" indent="-285750">
              <a:buFont typeface="Arial" panose="020B0604020202020204" pitchFamily="34" charset="0"/>
              <a:buChar char="•"/>
            </a:pPr>
            <a:r>
              <a:rPr lang="da-DK" dirty="0" err="1"/>
              <a:t>Some</a:t>
            </a:r>
            <a:r>
              <a:rPr lang="da-DK" dirty="0"/>
              <a:t> segments of the population (</a:t>
            </a:r>
            <a:r>
              <a:rPr lang="da-DK" dirty="0" err="1"/>
              <a:t>often</a:t>
            </a:r>
            <a:r>
              <a:rPr lang="da-DK" dirty="0"/>
              <a:t> </a:t>
            </a:r>
            <a:r>
              <a:rPr lang="da-DK" dirty="0" err="1"/>
              <a:t>correlated</a:t>
            </a:r>
            <a:r>
              <a:rPr lang="da-DK" dirty="0"/>
              <a:t> with </a:t>
            </a:r>
            <a:r>
              <a:rPr lang="da-DK" dirty="0" err="1"/>
              <a:t>education</a:t>
            </a:r>
            <a:r>
              <a:rPr lang="da-DK" dirty="0"/>
              <a:t> and </a:t>
            </a:r>
            <a:r>
              <a:rPr lang="da-DK" dirty="0" err="1"/>
              <a:t>income</a:t>
            </a:r>
            <a:r>
              <a:rPr lang="da-DK" dirty="0"/>
              <a:t>) blame </a:t>
            </a:r>
            <a:r>
              <a:rPr lang="da-DK" dirty="0" err="1"/>
              <a:t>globalization</a:t>
            </a:r>
            <a:r>
              <a:rPr lang="da-DK" dirty="0"/>
              <a:t> for </a:t>
            </a:r>
            <a:r>
              <a:rPr lang="da-DK" dirty="0" err="1"/>
              <a:t>causing</a:t>
            </a:r>
            <a:r>
              <a:rPr lang="da-DK" dirty="0"/>
              <a:t> job </a:t>
            </a:r>
            <a:r>
              <a:rPr lang="da-DK" dirty="0" err="1"/>
              <a:t>loss</a:t>
            </a:r>
            <a:endParaRPr lang="da-DK" dirty="0"/>
          </a:p>
          <a:p>
            <a:pPr marL="285750" indent="-285750">
              <a:buFont typeface="Arial" panose="020B0604020202020204" pitchFamily="34" charset="0"/>
              <a:buChar char="•"/>
            </a:pPr>
            <a:r>
              <a:rPr lang="da-DK" dirty="0" err="1"/>
              <a:t>Protectionist</a:t>
            </a:r>
            <a:r>
              <a:rPr lang="da-DK" dirty="0"/>
              <a:t> </a:t>
            </a:r>
            <a:r>
              <a:rPr lang="da-DK" dirty="0" err="1"/>
              <a:t>responses</a:t>
            </a:r>
            <a:r>
              <a:rPr lang="da-DK" dirty="0"/>
              <a:t> to </a:t>
            </a:r>
            <a:r>
              <a:rPr lang="da-DK" dirty="0" err="1"/>
              <a:t>unprecedented</a:t>
            </a:r>
            <a:r>
              <a:rPr lang="da-DK" dirty="0"/>
              <a:t> rise of </a:t>
            </a:r>
            <a:r>
              <a:rPr lang="da-DK" dirty="0" err="1"/>
              <a:t>competition</a:t>
            </a:r>
            <a:r>
              <a:rPr lang="da-DK" dirty="0"/>
              <a:t> from </a:t>
            </a:r>
            <a:r>
              <a:rPr lang="da-DK" dirty="0" err="1"/>
              <a:t>developing</a:t>
            </a:r>
            <a:r>
              <a:rPr lang="da-DK" dirty="0"/>
              <a:t> </a:t>
            </a:r>
          </a:p>
          <a:p>
            <a:pPr marL="285750" indent="-285750">
              <a:buFont typeface="Arial" panose="020B0604020202020204" pitchFamily="34" charset="0"/>
              <a:buChar char="•"/>
            </a:pPr>
            <a:r>
              <a:rPr lang="da-DK" dirty="0" err="1"/>
              <a:t>Fear</a:t>
            </a:r>
            <a:r>
              <a:rPr lang="da-DK" dirty="0"/>
              <a:t> of global </a:t>
            </a:r>
            <a:r>
              <a:rPr lang="da-DK" dirty="0" err="1"/>
              <a:t>capitalist</a:t>
            </a:r>
            <a:r>
              <a:rPr lang="da-DK" dirty="0"/>
              <a:t> system- supranational institutions </a:t>
            </a:r>
            <a:r>
              <a:rPr lang="da-DK" dirty="0" err="1"/>
              <a:t>dictating</a:t>
            </a:r>
            <a:r>
              <a:rPr lang="da-DK" dirty="0"/>
              <a:t> </a:t>
            </a:r>
            <a:r>
              <a:rPr lang="da-DK" dirty="0" err="1"/>
              <a:t>policies</a:t>
            </a:r>
            <a:endParaRPr lang="da-DK" dirty="0"/>
          </a:p>
          <a:p>
            <a:pPr>
              <a:buNone/>
            </a:pPr>
            <a:endParaRPr lang="da-DK" dirty="0"/>
          </a:p>
          <a:p>
            <a:pPr>
              <a:buNone/>
            </a:pPr>
            <a:r>
              <a:rPr lang="da-DK" dirty="0"/>
              <a:t>DEVELOPING COUNTRIES</a:t>
            </a:r>
          </a:p>
          <a:p>
            <a:pPr marL="285750" indent="-285750">
              <a:buFont typeface="Arial" panose="020B0604020202020204" pitchFamily="34" charset="0"/>
              <a:buChar char="•"/>
            </a:pPr>
            <a:r>
              <a:rPr lang="da-DK" dirty="0" err="1"/>
              <a:t>Exploitation</a:t>
            </a:r>
            <a:r>
              <a:rPr lang="da-DK" dirty="0"/>
              <a:t> of </a:t>
            </a:r>
            <a:r>
              <a:rPr lang="da-DK" dirty="0" err="1"/>
              <a:t>local</a:t>
            </a:r>
            <a:r>
              <a:rPr lang="da-DK" dirty="0"/>
              <a:t> </a:t>
            </a:r>
            <a:r>
              <a:rPr lang="da-DK" dirty="0" err="1"/>
              <a:t>resources</a:t>
            </a:r>
            <a:r>
              <a:rPr lang="da-DK" dirty="0"/>
              <a:t> </a:t>
            </a:r>
            <a:r>
              <a:rPr lang="da-DK" dirty="0" err="1"/>
              <a:t>without</a:t>
            </a:r>
            <a:r>
              <a:rPr lang="da-DK" dirty="0"/>
              <a:t> </a:t>
            </a:r>
            <a:r>
              <a:rPr lang="da-DK" dirty="0" err="1"/>
              <a:t>giving</a:t>
            </a:r>
            <a:r>
              <a:rPr lang="da-DK" dirty="0"/>
              <a:t> back</a:t>
            </a:r>
          </a:p>
          <a:p>
            <a:pPr marL="285750" indent="-285750">
              <a:buFont typeface="Arial" panose="020B0604020202020204" pitchFamily="34" charset="0"/>
              <a:buChar char="•"/>
            </a:pPr>
            <a:r>
              <a:rPr lang="da-DK" dirty="0" err="1"/>
              <a:t>Unethical</a:t>
            </a:r>
            <a:r>
              <a:rPr lang="da-DK" dirty="0"/>
              <a:t> business </a:t>
            </a:r>
            <a:r>
              <a:rPr lang="da-DK" dirty="0" err="1"/>
              <a:t>practices</a:t>
            </a:r>
            <a:endParaRPr lang="da-DK" dirty="0"/>
          </a:p>
          <a:p>
            <a:pPr marL="285750" indent="-285750">
              <a:buFont typeface="Arial" panose="020B0604020202020204" pitchFamily="34" charset="0"/>
              <a:buChar char="•"/>
            </a:pPr>
            <a:r>
              <a:rPr lang="da-DK" dirty="0"/>
              <a:t>Import of </a:t>
            </a:r>
            <a:r>
              <a:rPr lang="da-DK" dirty="0" err="1"/>
              <a:t>foreign</a:t>
            </a:r>
            <a:r>
              <a:rPr lang="da-DK" dirty="0"/>
              <a:t> products </a:t>
            </a:r>
            <a:r>
              <a:rPr lang="da-DK" dirty="0" err="1"/>
              <a:t>perceived</a:t>
            </a:r>
            <a:r>
              <a:rPr lang="da-DK" dirty="0"/>
              <a:t> as </a:t>
            </a:r>
            <a:r>
              <a:rPr lang="da-DK" dirty="0" err="1"/>
              <a:t>threatening</a:t>
            </a:r>
            <a:r>
              <a:rPr lang="da-DK" dirty="0"/>
              <a:t> to </a:t>
            </a:r>
            <a:r>
              <a:rPr lang="da-DK" dirty="0" err="1"/>
              <a:t>local</a:t>
            </a:r>
            <a:r>
              <a:rPr lang="da-DK" dirty="0"/>
              <a:t> </a:t>
            </a:r>
            <a:r>
              <a:rPr lang="da-DK" dirty="0" err="1"/>
              <a:t>identity</a:t>
            </a:r>
            <a:r>
              <a:rPr lang="da-DK" dirty="0"/>
              <a:t>, </a:t>
            </a:r>
            <a:r>
              <a:rPr lang="da-DK" dirty="0" err="1"/>
              <a:t>culture</a:t>
            </a:r>
            <a:r>
              <a:rPr lang="da-DK" dirty="0"/>
              <a:t>, </a:t>
            </a:r>
            <a:r>
              <a:rPr lang="da-DK" dirty="0" err="1"/>
              <a:t>practices</a:t>
            </a:r>
            <a:r>
              <a:rPr lang="da-DK" dirty="0"/>
              <a:t> </a:t>
            </a:r>
          </a:p>
          <a:p>
            <a:pPr marL="285750" indent="-285750">
              <a:buFont typeface="Arial" panose="020B0604020202020204" pitchFamily="34" charset="0"/>
              <a:buChar char="•"/>
            </a:pPr>
            <a:r>
              <a:rPr lang="da-DK" dirty="0" err="1"/>
              <a:t>Cultural</a:t>
            </a:r>
            <a:r>
              <a:rPr lang="da-DK" dirty="0"/>
              <a:t> </a:t>
            </a:r>
            <a:r>
              <a:rPr lang="da-DK" dirty="0" err="1"/>
              <a:t>appropriation</a:t>
            </a:r>
            <a:r>
              <a:rPr lang="da-DK" dirty="0"/>
              <a:t>- </a:t>
            </a:r>
            <a:r>
              <a:rPr lang="da-DK" dirty="0" err="1"/>
              <a:t>another</a:t>
            </a:r>
            <a:r>
              <a:rPr lang="da-DK" dirty="0"/>
              <a:t> </a:t>
            </a:r>
            <a:r>
              <a:rPr lang="da-DK" dirty="0" err="1"/>
              <a:t>way</a:t>
            </a:r>
            <a:r>
              <a:rPr lang="da-DK" dirty="0"/>
              <a:t> to </a:t>
            </a:r>
            <a:r>
              <a:rPr lang="da-DK" dirty="0" err="1"/>
              <a:t>steal</a:t>
            </a:r>
            <a:r>
              <a:rPr lang="da-DK" dirty="0"/>
              <a:t> </a:t>
            </a:r>
          </a:p>
        </p:txBody>
      </p:sp>
      <p:pic>
        <p:nvPicPr>
          <p:cNvPr id="3" name="Picture 2"/>
          <p:cNvPicPr>
            <a:picLocks noChangeAspect="1"/>
          </p:cNvPicPr>
          <p:nvPr/>
        </p:nvPicPr>
        <p:blipFill>
          <a:blip r:embed="rId4"/>
          <a:stretch>
            <a:fillRect/>
          </a:stretch>
        </p:blipFill>
        <p:spPr>
          <a:xfrm>
            <a:off x="10866078" y="-21898"/>
            <a:ext cx="1325027" cy="2166168"/>
          </a:xfrm>
          <a:prstGeom prst="rect">
            <a:avLst/>
          </a:prstGeom>
        </p:spPr>
      </p:pic>
      <p:pic>
        <p:nvPicPr>
          <p:cNvPr id="7" name="Picture 6">
            <a:extLst>
              <a:ext uri="{FF2B5EF4-FFF2-40B4-BE49-F238E27FC236}">
                <a16:creationId xmlns:a16="http://schemas.microsoft.com/office/drawing/2014/main" id="{5A21621C-4C9C-11B7-15B8-73A8E2162573}"/>
              </a:ext>
            </a:extLst>
          </p:cNvPr>
          <p:cNvPicPr>
            <a:picLocks noChangeAspect="1"/>
          </p:cNvPicPr>
          <p:nvPr/>
        </p:nvPicPr>
        <p:blipFill>
          <a:blip r:embed="rId5"/>
          <a:stretch>
            <a:fillRect/>
          </a:stretch>
        </p:blipFill>
        <p:spPr>
          <a:xfrm>
            <a:off x="10964689" y="4639246"/>
            <a:ext cx="1224136" cy="2190344"/>
          </a:xfrm>
          <a:prstGeom prst="rect">
            <a:avLst/>
          </a:prstGeom>
        </p:spPr>
      </p:pic>
      <p:pic>
        <p:nvPicPr>
          <p:cNvPr id="8" name="Picture 7">
            <a:extLst>
              <a:ext uri="{FF2B5EF4-FFF2-40B4-BE49-F238E27FC236}">
                <a16:creationId xmlns:a16="http://schemas.microsoft.com/office/drawing/2014/main" id="{16560535-CC1A-06A0-5A95-D8B3A12B6D9F}"/>
              </a:ext>
            </a:extLst>
          </p:cNvPr>
          <p:cNvPicPr>
            <a:picLocks noChangeAspect="1"/>
          </p:cNvPicPr>
          <p:nvPr/>
        </p:nvPicPr>
        <p:blipFill>
          <a:blip r:embed="rId6"/>
          <a:stretch>
            <a:fillRect/>
          </a:stretch>
        </p:blipFill>
        <p:spPr>
          <a:xfrm>
            <a:off x="10866078" y="2144270"/>
            <a:ext cx="1322747" cy="2494975"/>
          </a:xfrm>
          <a:prstGeom prst="rect">
            <a:avLst/>
          </a:prstGeom>
        </p:spPr>
      </p:pic>
    </p:spTree>
    <p:custDataLst>
      <p:tags r:id="rId1"/>
    </p:custDataLst>
    <p:extLst>
      <p:ext uri="{BB962C8B-B14F-4D97-AF65-F5344CB8AC3E}">
        <p14:creationId xmlns:p14="http://schemas.microsoft.com/office/powerpoint/2010/main" val="3171739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a-DK" sz="3200" dirty="0" err="1"/>
              <a:t>We</a:t>
            </a:r>
            <a:r>
              <a:rPr lang="da-DK" sz="3200" dirty="0"/>
              <a:t> live in an </a:t>
            </a:r>
            <a:r>
              <a:rPr lang="da-DK" sz="3200" dirty="0" err="1"/>
              <a:t>unevenly</a:t>
            </a:r>
            <a:r>
              <a:rPr lang="da-DK" sz="3200" dirty="0"/>
              <a:t> </a:t>
            </a:r>
            <a:r>
              <a:rPr lang="da-DK" sz="3200" dirty="0" err="1"/>
              <a:t>globalized</a:t>
            </a:r>
            <a:r>
              <a:rPr lang="da-DK" sz="3200" dirty="0"/>
              <a:t> </a:t>
            </a:r>
            <a:r>
              <a:rPr lang="da-DK" sz="3200" dirty="0" err="1"/>
              <a:t>world</a:t>
            </a:r>
            <a:br>
              <a:rPr lang="da-DK" sz="3200" dirty="0"/>
            </a:br>
            <a:endParaRPr lang="en-GB" sz="3200" dirty="0"/>
          </a:p>
        </p:txBody>
      </p:sp>
      <p:sp>
        <p:nvSpPr>
          <p:cNvPr id="6" name="Content Placeholder 4"/>
          <p:cNvSpPr>
            <a:spLocks noGrp="1"/>
          </p:cNvSpPr>
          <p:nvPr>
            <p:ph idx="1"/>
          </p:nvPr>
        </p:nvSpPr>
        <p:spPr>
          <a:xfrm>
            <a:off x="909836" y="1223690"/>
            <a:ext cx="10077126" cy="4576259"/>
          </a:xfrm>
        </p:spPr>
        <p:txBody>
          <a:bodyPr/>
          <a:lstStyle/>
          <a:p>
            <a:pPr marL="285750" indent="-285750">
              <a:buFont typeface="Arial" panose="020B0604020202020204" pitchFamily="34" charset="0"/>
              <a:buChar char="•"/>
            </a:pPr>
            <a:r>
              <a:rPr lang="da-DK" sz="2400" dirty="0"/>
              <a:t>Most of </a:t>
            </a:r>
            <a:r>
              <a:rPr lang="da-DK" sz="2400" dirty="0" err="1"/>
              <a:t>economic</a:t>
            </a:r>
            <a:r>
              <a:rPr lang="da-DK" sz="2400" dirty="0"/>
              <a:t> </a:t>
            </a:r>
            <a:r>
              <a:rPr lang="da-DK" sz="2400" dirty="0" err="1"/>
              <a:t>activity</a:t>
            </a:r>
            <a:r>
              <a:rPr lang="da-DK" sz="2400" dirty="0"/>
              <a:t> is not </a:t>
            </a:r>
            <a:r>
              <a:rPr lang="da-DK" sz="2400" dirty="0" err="1"/>
              <a:t>truly</a:t>
            </a:r>
            <a:r>
              <a:rPr lang="da-DK" sz="2400" dirty="0"/>
              <a:t> global </a:t>
            </a:r>
            <a:r>
              <a:rPr lang="da-DK" sz="2400" dirty="0" err="1"/>
              <a:t>yet</a:t>
            </a:r>
            <a:endParaRPr lang="da-DK" sz="2400" dirty="0"/>
          </a:p>
          <a:p>
            <a:pPr marL="285750" indent="-285750">
              <a:buFont typeface="Arial" panose="020B0604020202020204" pitchFamily="34" charset="0"/>
              <a:buChar char="•"/>
            </a:pPr>
            <a:r>
              <a:rPr lang="da-DK" sz="2400" dirty="0"/>
              <a:t>Cross-border </a:t>
            </a:r>
            <a:r>
              <a:rPr lang="da-DK" sz="2400" dirty="0" err="1"/>
              <a:t>interaction</a:t>
            </a:r>
            <a:r>
              <a:rPr lang="da-DK" sz="2400" dirty="0"/>
              <a:t> is still </a:t>
            </a:r>
            <a:r>
              <a:rPr lang="da-DK" sz="2400" dirty="0" err="1"/>
              <a:t>hard</a:t>
            </a:r>
            <a:r>
              <a:rPr lang="da-DK" sz="2400" dirty="0"/>
              <a:t> and </a:t>
            </a:r>
            <a:r>
              <a:rPr lang="da-DK" sz="2400" dirty="0" err="1"/>
              <a:t>different</a:t>
            </a:r>
            <a:r>
              <a:rPr lang="da-DK" sz="2400" dirty="0"/>
              <a:t> </a:t>
            </a:r>
          </a:p>
          <a:p>
            <a:pPr marL="285750" indent="-285750">
              <a:buFont typeface="Arial" panose="020B0604020202020204" pitchFamily="34" charset="0"/>
              <a:buChar char="•"/>
            </a:pPr>
            <a:r>
              <a:rPr lang="da-DK" sz="2400" dirty="0" err="1"/>
              <a:t>There</a:t>
            </a:r>
            <a:r>
              <a:rPr lang="da-DK" sz="2400" dirty="0"/>
              <a:t> </a:t>
            </a:r>
            <a:r>
              <a:rPr lang="da-DK" sz="2400" dirty="0" err="1"/>
              <a:t>are</a:t>
            </a:r>
            <a:r>
              <a:rPr lang="da-DK" sz="2400" dirty="0"/>
              <a:t> still business </a:t>
            </a:r>
            <a:r>
              <a:rPr lang="da-DK" sz="2400" dirty="0" err="1"/>
              <a:t>opportunities</a:t>
            </a:r>
            <a:r>
              <a:rPr lang="da-DK" sz="2400" dirty="0"/>
              <a:t> and </a:t>
            </a:r>
            <a:r>
              <a:rPr lang="da-DK" sz="2400" dirty="0" err="1"/>
              <a:t>threats</a:t>
            </a:r>
            <a:r>
              <a:rPr lang="da-DK" sz="2400" dirty="0"/>
              <a:t> </a:t>
            </a:r>
            <a:r>
              <a:rPr lang="da-DK" sz="2400" dirty="0" err="1"/>
              <a:t>when</a:t>
            </a:r>
            <a:r>
              <a:rPr lang="da-DK" sz="2400" dirty="0"/>
              <a:t> </a:t>
            </a:r>
            <a:r>
              <a:rPr lang="da-DK" sz="2400" dirty="0" err="1"/>
              <a:t>crossing</a:t>
            </a:r>
            <a:r>
              <a:rPr lang="da-DK" sz="2400" dirty="0"/>
              <a:t> </a:t>
            </a:r>
            <a:r>
              <a:rPr lang="da-DK" sz="2400" dirty="0" err="1"/>
              <a:t>borders</a:t>
            </a:r>
            <a:r>
              <a:rPr lang="da-DK" sz="2400" dirty="0"/>
              <a:t>, </a:t>
            </a:r>
            <a:r>
              <a:rPr lang="da-DK" sz="2400" dirty="0" err="1"/>
              <a:t>there</a:t>
            </a:r>
            <a:r>
              <a:rPr lang="da-DK" sz="2400" dirty="0"/>
              <a:t> </a:t>
            </a:r>
            <a:r>
              <a:rPr lang="da-DK" sz="2400" dirty="0" err="1"/>
              <a:t>are</a:t>
            </a:r>
            <a:r>
              <a:rPr lang="da-DK" sz="2400" dirty="0"/>
              <a:t> </a:t>
            </a:r>
            <a:r>
              <a:rPr lang="da-DK" sz="2400" dirty="0" err="1"/>
              <a:t>gains</a:t>
            </a:r>
            <a:r>
              <a:rPr lang="da-DK" sz="2400" dirty="0"/>
              <a:t> from </a:t>
            </a:r>
            <a:r>
              <a:rPr lang="da-DK" sz="2400" dirty="0" err="1"/>
              <a:t>additional</a:t>
            </a:r>
            <a:r>
              <a:rPr lang="da-DK" sz="2400" dirty="0"/>
              <a:t> integration of MNC operations, but </a:t>
            </a:r>
            <a:r>
              <a:rPr lang="da-DK" sz="2400" dirty="0" err="1"/>
              <a:t>also</a:t>
            </a:r>
            <a:r>
              <a:rPr lang="da-DK" sz="2400" dirty="0"/>
              <a:t> </a:t>
            </a:r>
            <a:r>
              <a:rPr lang="da-DK" sz="2400" dirty="0" err="1"/>
              <a:t>complexities</a:t>
            </a:r>
            <a:r>
              <a:rPr lang="da-DK" sz="2400" dirty="0"/>
              <a:t> to deal with </a:t>
            </a:r>
          </a:p>
          <a:p>
            <a:pPr marL="285750" indent="-285750">
              <a:buFont typeface="Arial" panose="020B0604020202020204" pitchFamily="34" charset="0"/>
              <a:buChar char="•"/>
            </a:pPr>
            <a:r>
              <a:rPr lang="da-DK" sz="2400" dirty="0"/>
              <a:t>”For </a:t>
            </a:r>
            <a:r>
              <a:rPr lang="da-DK" sz="2400" dirty="0" err="1"/>
              <a:t>many</a:t>
            </a:r>
            <a:r>
              <a:rPr lang="da-DK" sz="2400" dirty="0"/>
              <a:t> </a:t>
            </a:r>
            <a:r>
              <a:rPr lang="da-DK" sz="2400" dirty="0" err="1"/>
              <a:t>companies</a:t>
            </a:r>
            <a:r>
              <a:rPr lang="da-DK" sz="2400" dirty="0"/>
              <a:t>, the </a:t>
            </a:r>
            <a:r>
              <a:rPr lang="da-DK" sz="2400" dirty="0" err="1"/>
              <a:t>greatest</a:t>
            </a:r>
            <a:r>
              <a:rPr lang="da-DK" sz="2400" dirty="0"/>
              <a:t> </a:t>
            </a:r>
            <a:r>
              <a:rPr lang="da-DK" sz="2400" dirty="0" err="1"/>
              <a:t>challenge</a:t>
            </a:r>
            <a:r>
              <a:rPr lang="da-DK" sz="2400" dirty="0"/>
              <a:t> </a:t>
            </a:r>
            <a:r>
              <a:rPr lang="da-DK" sz="2400" dirty="0" err="1"/>
              <a:t>may</a:t>
            </a:r>
            <a:r>
              <a:rPr lang="da-DK" sz="2400" dirty="0"/>
              <a:t> </a:t>
            </a:r>
            <a:r>
              <a:rPr lang="da-DK" sz="2400" dirty="0" err="1"/>
              <a:t>be</a:t>
            </a:r>
            <a:r>
              <a:rPr lang="da-DK" sz="2400" dirty="0"/>
              <a:t> </a:t>
            </a:r>
            <a:r>
              <a:rPr lang="da-DK" sz="2400" dirty="0" err="1"/>
              <a:t>fostering</a:t>
            </a:r>
            <a:r>
              <a:rPr lang="da-DK" sz="2400" dirty="0"/>
              <a:t> the human </a:t>
            </a:r>
            <a:r>
              <a:rPr lang="da-DK" sz="2400" dirty="0" err="1"/>
              <a:t>capacity</a:t>
            </a:r>
            <a:r>
              <a:rPr lang="da-DK" sz="2400" dirty="0"/>
              <a:t> to </a:t>
            </a:r>
            <a:r>
              <a:rPr lang="da-DK" sz="2400" dirty="0" err="1"/>
              <a:t>connect</a:t>
            </a:r>
            <a:r>
              <a:rPr lang="da-DK" sz="2400" dirty="0"/>
              <a:t> and </a:t>
            </a:r>
            <a:r>
              <a:rPr lang="da-DK" sz="2400" dirty="0" err="1"/>
              <a:t>cooperate</a:t>
            </a:r>
            <a:r>
              <a:rPr lang="da-DK" sz="2400" dirty="0"/>
              <a:t> </a:t>
            </a:r>
            <a:r>
              <a:rPr lang="da-DK" sz="2400" dirty="0" err="1"/>
              <a:t>across</a:t>
            </a:r>
            <a:r>
              <a:rPr lang="da-DK" sz="2400" dirty="0"/>
              <a:t> distance, </a:t>
            </a:r>
            <a:r>
              <a:rPr lang="da-DK" sz="2400" dirty="0" err="1"/>
              <a:t>internally</a:t>
            </a:r>
            <a:r>
              <a:rPr lang="da-DK" sz="2400" dirty="0"/>
              <a:t> and </a:t>
            </a:r>
            <a:r>
              <a:rPr lang="da-DK" sz="2400" dirty="0" err="1"/>
              <a:t>externally</a:t>
            </a:r>
            <a:r>
              <a:rPr lang="da-DK" sz="2400" dirty="0"/>
              <a:t>.” (</a:t>
            </a:r>
            <a:r>
              <a:rPr lang="da-DK" sz="2400" dirty="0" err="1"/>
              <a:t>Ghemawatt</a:t>
            </a:r>
            <a:r>
              <a:rPr lang="da-DK" sz="2400" dirty="0"/>
              <a:t>, 2011)</a:t>
            </a:r>
          </a:p>
          <a:p>
            <a:pPr marL="285750" indent="-285750">
              <a:buFont typeface="Arial" panose="020B0604020202020204" pitchFamily="34" charset="0"/>
              <a:buChar char="•"/>
            </a:pPr>
            <a:endParaRPr lang="da-DK" sz="1600" dirty="0"/>
          </a:p>
        </p:txBody>
      </p:sp>
      <p:pic>
        <p:nvPicPr>
          <p:cNvPr id="2" name="Picture 1"/>
          <p:cNvPicPr>
            <a:picLocks noChangeAspect="1"/>
          </p:cNvPicPr>
          <p:nvPr/>
        </p:nvPicPr>
        <p:blipFill>
          <a:blip r:embed="rId4"/>
          <a:stretch>
            <a:fillRect/>
          </a:stretch>
        </p:blipFill>
        <p:spPr>
          <a:xfrm>
            <a:off x="9014413" y="5013176"/>
            <a:ext cx="2857500" cy="1600200"/>
          </a:xfrm>
          <a:prstGeom prst="rect">
            <a:avLst/>
          </a:prstGeom>
        </p:spPr>
      </p:pic>
    </p:spTree>
    <p:custDataLst>
      <p:tags r:id="rId1"/>
    </p:custDataLst>
    <p:extLst>
      <p:ext uri="{BB962C8B-B14F-4D97-AF65-F5344CB8AC3E}">
        <p14:creationId xmlns:p14="http://schemas.microsoft.com/office/powerpoint/2010/main" val="255797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Semi-globalization- two laws</a:t>
            </a:r>
          </a:p>
        </p:txBody>
      </p:sp>
      <p:sp>
        <p:nvSpPr>
          <p:cNvPr id="6" name="Content Placeholder 4"/>
          <p:cNvSpPr>
            <a:spLocks noGrp="1"/>
          </p:cNvSpPr>
          <p:nvPr>
            <p:ph idx="1"/>
          </p:nvPr>
        </p:nvSpPr>
        <p:spPr>
          <a:xfrm>
            <a:off x="985838" y="1373021"/>
            <a:ext cx="7988894" cy="4233197"/>
          </a:xfrm>
        </p:spPr>
        <p:txBody>
          <a:bodyPr/>
          <a:lstStyle/>
          <a:p>
            <a:pPr>
              <a:buNone/>
            </a:pPr>
            <a:r>
              <a:rPr lang="en-US" b="1" dirty="0"/>
              <a:t>The law of semi-globalization: </a:t>
            </a:r>
            <a:r>
              <a:rPr lang="en-US" dirty="0"/>
              <a:t>International business activity, while significant, is much less intense than domestic activity.</a:t>
            </a:r>
          </a:p>
          <a:p>
            <a:pPr>
              <a:buNone/>
            </a:pPr>
            <a:r>
              <a:rPr lang="en-US" b="1" dirty="0"/>
              <a:t>The law of distance: </a:t>
            </a:r>
            <a:r>
              <a:rPr lang="en-US" dirty="0"/>
              <a:t>International interactions are dampened by distance along cultural, administrative, geographic, and, often, economic dimensions.</a:t>
            </a:r>
          </a:p>
          <a:p>
            <a:pPr>
              <a:buNone/>
            </a:pPr>
            <a:endParaRPr lang="da-DK" dirty="0">
              <a:solidFill>
                <a:srgbClr val="FF0000"/>
              </a:solidFill>
            </a:endParaRPr>
          </a:p>
          <a:p>
            <a:pPr>
              <a:buNone/>
            </a:pPr>
            <a:r>
              <a:rPr lang="da-DK" dirty="0" err="1"/>
              <a:t>Ghemawatt’s</a:t>
            </a:r>
            <a:r>
              <a:rPr lang="da-DK" dirty="0"/>
              <a:t> </a:t>
            </a:r>
            <a:r>
              <a:rPr lang="da-DK" dirty="0" err="1"/>
              <a:t>understanding</a:t>
            </a:r>
            <a:r>
              <a:rPr lang="da-DK" dirty="0"/>
              <a:t> of distance and </a:t>
            </a:r>
            <a:r>
              <a:rPr lang="da-DK" dirty="0" err="1"/>
              <a:t>how</a:t>
            </a:r>
            <a:r>
              <a:rPr lang="da-DK" dirty="0"/>
              <a:t> to </a:t>
            </a:r>
            <a:r>
              <a:rPr lang="da-DK" dirty="0" err="1"/>
              <a:t>overcome</a:t>
            </a:r>
            <a:r>
              <a:rPr lang="da-DK" dirty="0"/>
              <a:t> it</a:t>
            </a:r>
          </a:p>
          <a:p>
            <a:pPr>
              <a:buNone/>
            </a:pPr>
            <a:r>
              <a:rPr lang="da-DK" b="1" dirty="0"/>
              <a:t>Distance </a:t>
            </a:r>
            <a:r>
              <a:rPr lang="da-DK" b="1" dirty="0" err="1"/>
              <a:t>can</a:t>
            </a:r>
            <a:r>
              <a:rPr lang="da-DK" b="1" dirty="0"/>
              <a:t> </a:t>
            </a:r>
            <a:r>
              <a:rPr lang="da-DK" b="1" dirty="0" err="1"/>
              <a:t>be</a:t>
            </a:r>
            <a:r>
              <a:rPr lang="da-DK" b="1" dirty="0"/>
              <a:t> </a:t>
            </a:r>
            <a:r>
              <a:rPr lang="da-DK" b="1" dirty="0" err="1"/>
              <a:t>understood</a:t>
            </a:r>
            <a:r>
              <a:rPr lang="da-DK" b="1" dirty="0"/>
              <a:t> </a:t>
            </a:r>
            <a:r>
              <a:rPr lang="da-DK" b="1" dirty="0" err="1"/>
              <a:t>through</a:t>
            </a:r>
            <a:r>
              <a:rPr lang="da-DK" b="1" dirty="0"/>
              <a:t> CAGE </a:t>
            </a:r>
            <a:r>
              <a:rPr lang="da-DK" b="1" dirty="0" err="1"/>
              <a:t>framework</a:t>
            </a:r>
            <a:endParaRPr lang="da-DK" b="1" dirty="0"/>
          </a:p>
          <a:p>
            <a:pPr marL="285750" indent="-285750">
              <a:buFont typeface="Arial" panose="020B0604020202020204" pitchFamily="34" charset="0"/>
              <a:buChar char="•"/>
            </a:pPr>
            <a:r>
              <a:rPr lang="da-DK" b="1" dirty="0"/>
              <a:t>Unique </a:t>
            </a:r>
            <a:r>
              <a:rPr lang="da-DK" b="1" dirty="0" err="1"/>
              <a:t>considerations</a:t>
            </a:r>
            <a:r>
              <a:rPr lang="da-DK" b="1" dirty="0"/>
              <a:t> for bilateral </a:t>
            </a:r>
            <a:r>
              <a:rPr lang="da-DK" b="1" dirty="0" err="1"/>
              <a:t>relationships</a:t>
            </a:r>
            <a:r>
              <a:rPr lang="da-DK" dirty="0"/>
              <a:t> </a:t>
            </a:r>
            <a:r>
              <a:rPr lang="da-DK" dirty="0" err="1"/>
              <a:t>between</a:t>
            </a:r>
            <a:r>
              <a:rPr lang="da-DK" dirty="0"/>
              <a:t> </a:t>
            </a:r>
            <a:r>
              <a:rPr lang="da-DK" dirty="0" err="1"/>
              <a:t>domestic</a:t>
            </a:r>
            <a:r>
              <a:rPr lang="da-DK" dirty="0"/>
              <a:t> and a </a:t>
            </a:r>
            <a:r>
              <a:rPr lang="da-DK" dirty="0" err="1"/>
              <a:t>specific</a:t>
            </a:r>
            <a:r>
              <a:rPr lang="da-DK" dirty="0"/>
              <a:t> </a:t>
            </a:r>
            <a:r>
              <a:rPr lang="da-DK" dirty="0" err="1"/>
              <a:t>foreign</a:t>
            </a:r>
            <a:r>
              <a:rPr lang="da-DK" dirty="0"/>
              <a:t> </a:t>
            </a:r>
            <a:r>
              <a:rPr lang="da-DK" dirty="0" err="1"/>
              <a:t>market</a:t>
            </a:r>
            <a:r>
              <a:rPr lang="da-DK" dirty="0"/>
              <a:t> </a:t>
            </a:r>
            <a:r>
              <a:rPr lang="da-DK" dirty="0" err="1"/>
              <a:t>instead</a:t>
            </a:r>
            <a:r>
              <a:rPr lang="da-DK" dirty="0"/>
              <a:t> of universal </a:t>
            </a:r>
            <a:r>
              <a:rPr lang="da-DK" dirty="0" err="1"/>
              <a:t>understanding</a:t>
            </a:r>
            <a:r>
              <a:rPr lang="da-DK" dirty="0"/>
              <a:t> of distance</a:t>
            </a:r>
          </a:p>
          <a:p>
            <a:pPr marL="285750" indent="-285750">
              <a:buFont typeface="Arial" panose="020B0604020202020204" pitchFamily="34" charset="0"/>
              <a:buChar char="•"/>
            </a:pPr>
            <a:r>
              <a:rPr lang="da-DK" b="1" dirty="0" err="1"/>
              <a:t>Shorter</a:t>
            </a:r>
            <a:r>
              <a:rPr lang="da-DK" b="1" dirty="0"/>
              <a:t> CAGE distance </a:t>
            </a:r>
            <a:r>
              <a:rPr lang="da-DK" b="1" dirty="0" err="1"/>
              <a:t>leads</a:t>
            </a:r>
            <a:r>
              <a:rPr lang="da-DK" b="1" dirty="0"/>
              <a:t> to more </a:t>
            </a:r>
            <a:r>
              <a:rPr lang="da-DK" b="1" dirty="0" err="1"/>
              <a:t>cross</a:t>
            </a:r>
            <a:r>
              <a:rPr lang="da-DK" b="1" dirty="0"/>
              <a:t>-border </a:t>
            </a:r>
            <a:r>
              <a:rPr lang="da-DK" b="1" dirty="0" err="1"/>
              <a:t>interaction</a:t>
            </a:r>
            <a:r>
              <a:rPr lang="da-DK" dirty="0"/>
              <a:t>, but </a:t>
            </a:r>
            <a:r>
              <a:rPr lang="da-DK" dirty="0" err="1"/>
              <a:t>significance</a:t>
            </a:r>
            <a:r>
              <a:rPr lang="da-DK" dirty="0"/>
              <a:t> of </a:t>
            </a:r>
            <a:r>
              <a:rPr lang="da-DK" dirty="0" err="1"/>
              <a:t>each</a:t>
            </a:r>
            <a:r>
              <a:rPr lang="da-DK" dirty="0"/>
              <a:t> type of distance </a:t>
            </a:r>
            <a:r>
              <a:rPr lang="da-DK" dirty="0" err="1"/>
              <a:t>varies</a:t>
            </a:r>
            <a:r>
              <a:rPr lang="da-DK" dirty="0"/>
              <a:t> </a:t>
            </a:r>
            <a:r>
              <a:rPr lang="da-DK" dirty="0" err="1"/>
              <a:t>between</a:t>
            </a:r>
            <a:r>
              <a:rPr lang="da-DK" dirty="0"/>
              <a:t> </a:t>
            </a:r>
            <a:r>
              <a:rPr lang="da-DK" dirty="0" err="1"/>
              <a:t>industries</a:t>
            </a:r>
            <a:r>
              <a:rPr lang="da-DK" dirty="0"/>
              <a:t> </a:t>
            </a:r>
            <a:endParaRPr lang="en-US" dirty="0"/>
          </a:p>
        </p:txBody>
      </p:sp>
      <p:pic>
        <p:nvPicPr>
          <p:cNvPr id="2" name="Picture 1"/>
          <p:cNvPicPr>
            <a:picLocks noChangeAspect="1"/>
          </p:cNvPicPr>
          <p:nvPr/>
        </p:nvPicPr>
        <p:blipFill>
          <a:blip r:embed="rId4"/>
          <a:stretch>
            <a:fillRect/>
          </a:stretch>
        </p:blipFill>
        <p:spPr>
          <a:xfrm>
            <a:off x="9190756" y="4604495"/>
            <a:ext cx="2867538" cy="2003445"/>
          </a:xfrm>
          <a:prstGeom prst="rect">
            <a:avLst/>
          </a:prstGeom>
        </p:spPr>
      </p:pic>
    </p:spTree>
    <p:custDataLst>
      <p:tags r:id="rId1"/>
    </p:custDataLst>
    <p:extLst>
      <p:ext uri="{BB962C8B-B14F-4D97-AF65-F5344CB8AC3E}">
        <p14:creationId xmlns:p14="http://schemas.microsoft.com/office/powerpoint/2010/main" val="3487979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cage</a:t>
            </a:r>
          </a:p>
        </p:txBody>
      </p:sp>
      <p:sp>
        <p:nvSpPr>
          <p:cNvPr id="6" name="Content Placeholder 4"/>
          <p:cNvSpPr>
            <a:spLocks noGrp="1"/>
          </p:cNvSpPr>
          <p:nvPr>
            <p:ph idx="1"/>
          </p:nvPr>
        </p:nvSpPr>
        <p:spPr>
          <a:xfrm>
            <a:off x="549796" y="1556792"/>
            <a:ext cx="3304393" cy="1296144"/>
          </a:xfrm>
        </p:spPr>
        <p:txBody>
          <a:bodyPr/>
          <a:lstStyle/>
          <a:p>
            <a:pPr>
              <a:buNone/>
            </a:pPr>
            <a:r>
              <a:rPr lang="da-DK" sz="1600" b="1" dirty="0">
                <a:solidFill>
                  <a:srgbClr val="FF0000"/>
                </a:solidFill>
              </a:rPr>
              <a:t>Tool to </a:t>
            </a:r>
            <a:r>
              <a:rPr lang="da-DK" sz="1600" b="1" dirty="0" err="1">
                <a:solidFill>
                  <a:srgbClr val="FF0000"/>
                </a:solidFill>
              </a:rPr>
              <a:t>help</a:t>
            </a:r>
            <a:r>
              <a:rPr lang="da-DK" sz="1600" b="1" dirty="0">
                <a:solidFill>
                  <a:srgbClr val="FF0000"/>
                </a:solidFill>
              </a:rPr>
              <a:t> managers understand </a:t>
            </a:r>
            <a:r>
              <a:rPr lang="da-DK" sz="1600" b="1" dirty="0" err="1">
                <a:solidFill>
                  <a:srgbClr val="FF0000"/>
                </a:solidFill>
              </a:rPr>
              <a:t>which</a:t>
            </a:r>
            <a:r>
              <a:rPr lang="da-DK" sz="1600" b="1" dirty="0">
                <a:solidFill>
                  <a:srgbClr val="FF0000"/>
                </a:solidFill>
              </a:rPr>
              <a:t> </a:t>
            </a:r>
            <a:r>
              <a:rPr lang="da-DK" sz="1600" b="1" dirty="0" err="1">
                <a:solidFill>
                  <a:srgbClr val="FF0000"/>
                </a:solidFill>
              </a:rPr>
              <a:t>market</a:t>
            </a:r>
            <a:r>
              <a:rPr lang="da-DK" sz="1600" b="1" dirty="0">
                <a:solidFill>
                  <a:srgbClr val="FF0000"/>
                </a:solidFill>
              </a:rPr>
              <a:t> is more/</a:t>
            </a:r>
            <a:r>
              <a:rPr lang="da-DK" sz="1600" b="1" dirty="0" err="1">
                <a:solidFill>
                  <a:srgbClr val="FF0000"/>
                </a:solidFill>
              </a:rPr>
              <a:t>less</a:t>
            </a:r>
            <a:r>
              <a:rPr lang="da-DK" sz="1600" b="1" dirty="0">
                <a:solidFill>
                  <a:srgbClr val="FF0000"/>
                </a:solidFill>
              </a:rPr>
              <a:t> </a:t>
            </a:r>
            <a:r>
              <a:rPr lang="da-DK" sz="1600" b="1" dirty="0" err="1">
                <a:solidFill>
                  <a:srgbClr val="FF0000"/>
                </a:solidFill>
              </a:rPr>
              <a:t>attractive</a:t>
            </a:r>
            <a:r>
              <a:rPr lang="da-DK" sz="1600" b="1" dirty="0">
                <a:solidFill>
                  <a:srgbClr val="FF0000"/>
                </a:solidFill>
              </a:rPr>
              <a:t> </a:t>
            </a:r>
            <a:r>
              <a:rPr lang="da-DK" sz="1600" b="1" dirty="0" err="1">
                <a:solidFill>
                  <a:srgbClr val="FF0000"/>
                </a:solidFill>
              </a:rPr>
              <a:t>depending</a:t>
            </a:r>
            <a:r>
              <a:rPr lang="da-DK" sz="1600" b="1" dirty="0">
                <a:solidFill>
                  <a:srgbClr val="FF0000"/>
                </a:solidFill>
              </a:rPr>
              <a:t> on the distance (and the </a:t>
            </a:r>
            <a:r>
              <a:rPr lang="da-DK" sz="1600" b="1" dirty="0" err="1">
                <a:solidFill>
                  <a:srgbClr val="FF0000"/>
                </a:solidFill>
              </a:rPr>
              <a:t>specific</a:t>
            </a:r>
            <a:r>
              <a:rPr lang="da-DK" sz="1600" b="1" dirty="0">
                <a:solidFill>
                  <a:srgbClr val="FF0000"/>
                </a:solidFill>
              </a:rPr>
              <a:t> </a:t>
            </a:r>
            <a:r>
              <a:rPr lang="da-DK" sz="1600" b="1" dirty="0" err="1">
                <a:solidFill>
                  <a:srgbClr val="FF0000"/>
                </a:solidFill>
              </a:rPr>
              <a:t>industry</a:t>
            </a:r>
            <a:r>
              <a:rPr lang="da-DK" sz="1600" b="1" dirty="0">
                <a:solidFill>
                  <a:srgbClr val="FF0000"/>
                </a:solidFill>
              </a:rPr>
              <a:t>). </a:t>
            </a:r>
            <a:endParaRPr lang="en-US" sz="1600" b="1" dirty="0">
              <a:solidFill>
                <a:srgbClr val="FF0000"/>
              </a:solidFill>
            </a:endParaRPr>
          </a:p>
        </p:txBody>
      </p:sp>
      <p:pic>
        <p:nvPicPr>
          <p:cNvPr id="2" name="Picture 1"/>
          <p:cNvPicPr>
            <a:picLocks noChangeAspect="1"/>
          </p:cNvPicPr>
          <p:nvPr/>
        </p:nvPicPr>
        <p:blipFill>
          <a:blip r:embed="rId4"/>
          <a:stretch>
            <a:fillRect/>
          </a:stretch>
        </p:blipFill>
        <p:spPr>
          <a:xfrm>
            <a:off x="4303137" y="986063"/>
            <a:ext cx="7568331" cy="5666173"/>
          </a:xfrm>
          <a:prstGeom prst="rect">
            <a:avLst/>
          </a:prstGeom>
        </p:spPr>
      </p:pic>
    </p:spTree>
    <p:custDataLst>
      <p:tags r:id="rId1"/>
    </p:custDataLst>
    <p:extLst>
      <p:ext uri="{BB962C8B-B14F-4D97-AF65-F5344CB8AC3E}">
        <p14:creationId xmlns:p14="http://schemas.microsoft.com/office/powerpoint/2010/main" val="3973043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a:t>cage</a:t>
            </a:r>
            <a:endParaRPr lang="en-GB" sz="3200" dirty="0"/>
          </a:p>
        </p:txBody>
      </p:sp>
      <p:pic>
        <p:nvPicPr>
          <p:cNvPr id="2" name="Picture 1"/>
          <p:cNvPicPr>
            <a:picLocks noChangeAspect="1"/>
          </p:cNvPicPr>
          <p:nvPr/>
        </p:nvPicPr>
        <p:blipFill>
          <a:blip r:embed="rId4"/>
          <a:stretch>
            <a:fillRect/>
          </a:stretch>
        </p:blipFill>
        <p:spPr>
          <a:xfrm>
            <a:off x="4247594" y="980728"/>
            <a:ext cx="7671838" cy="5671914"/>
          </a:xfrm>
          <a:prstGeom prst="rect">
            <a:avLst/>
          </a:prstGeom>
        </p:spPr>
      </p:pic>
    </p:spTree>
    <p:custDataLst>
      <p:tags r:id="rId1"/>
    </p:custDataLst>
    <p:extLst>
      <p:ext uri="{BB962C8B-B14F-4D97-AF65-F5344CB8AC3E}">
        <p14:creationId xmlns:p14="http://schemas.microsoft.com/office/powerpoint/2010/main" val="2569503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How distance changes strategic markets</a:t>
            </a:r>
          </a:p>
        </p:txBody>
      </p:sp>
      <p:pic>
        <p:nvPicPr>
          <p:cNvPr id="2" name="Content Placeholder 1"/>
          <p:cNvPicPr>
            <a:picLocks noGrp="1" noChangeAspect="1"/>
          </p:cNvPicPr>
          <p:nvPr>
            <p:ph idx="1"/>
          </p:nvPr>
        </p:nvPicPr>
        <p:blipFill>
          <a:blip r:embed="rId4"/>
          <a:stretch>
            <a:fillRect/>
          </a:stretch>
        </p:blipFill>
        <p:spPr>
          <a:xfrm>
            <a:off x="2165634" y="1124744"/>
            <a:ext cx="8029787" cy="5201865"/>
          </a:xfrm>
          <a:prstGeom prst="rect">
            <a:avLst/>
          </a:prstGeom>
        </p:spPr>
      </p:pic>
    </p:spTree>
    <p:custDataLst>
      <p:tags r:id="rId1"/>
    </p:custDataLst>
    <p:extLst>
      <p:ext uri="{BB962C8B-B14F-4D97-AF65-F5344CB8AC3E}">
        <p14:creationId xmlns:p14="http://schemas.microsoft.com/office/powerpoint/2010/main" val="2794240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5913" y="206920"/>
            <a:ext cx="11556000" cy="752101"/>
          </a:xfrm>
        </p:spPr>
        <p:txBody>
          <a:bodyPr/>
          <a:lstStyle/>
          <a:p>
            <a:r>
              <a:rPr lang="en-GB" sz="3200" dirty="0"/>
              <a:t>Teaching team</a:t>
            </a:r>
          </a:p>
        </p:txBody>
      </p:sp>
      <p:sp>
        <p:nvSpPr>
          <p:cNvPr id="6" name="Content Placeholder 4"/>
          <p:cNvSpPr>
            <a:spLocks noGrp="1"/>
          </p:cNvSpPr>
          <p:nvPr>
            <p:ph idx="1"/>
          </p:nvPr>
        </p:nvSpPr>
        <p:spPr>
          <a:xfrm>
            <a:off x="985839" y="1373021"/>
            <a:ext cx="4604518" cy="4233197"/>
          </a:xfrm>
        </p:spPr>
        <p:txBody>
          <a:bodyPr/>
          <a:lstStyle/>
          <a:p>
            <a:pPr>
              <a:buNone/>
            </a:pPr>
            <a:endParaRPr lang="en-GB" sz="1200" b="1" dirty="0"/>
          </a:p>
          <a:p>
            <a:pPr>
              <a:buNone/>
            </a:pPr>
            <a:r>
              <a:rPr lang="en-GB" b="1" dirty="0"/>
              <a:t>Jakob Lauring, Prof.</a:t>
            </a:r>
          </a:p>
          <a:p>
            <a:pPr>
              <a:buNone/>
            </a:pPr>
            <a:r>
              <a:rPr lang="en-GB" dirty="0">
                <a:hlinkClick r:id="rId4"/>
              </a:rPr>
              <a:t>jala@mgmt.au.dk</a:t>
            </a:r>
            <a:endParaRPr lang="en-GB" dirty="0"/>
          </a:p>
          <a:p>
            <a:pPr>
              <a:buNone/>
            </a:pPr>
            <a:endParaRPr lang="en-GB" dirty="0"/>
          </a:p>
          <a:p>
            <a:pPr>
              <a:buNone/>
            </a:pPr>
            <a:r>
              <a:rPr lang="en-GB" b="1" dirty="0"/>
              <a:t>Anna B. Holm, Assoc. Prof.</a:t>
            </a:r>
          </a:p>
          <a:p>
            <a:pPr>
              <a:buNone/>
            </a:pPr>
            <a:r>
              <a:rPr lang="nn-NO" dirty="0">
                <a:hlinkClick r:id="rId5"/>
              </a:rPr>
              <a:t>annah@mgmt.au.dk</a:t>
            </a:r>
            <a:endParaRPr lang="en-GB" b="1" dirty="0"/>
          </a:p>
          <a:p>
            <a:pPr>
              <a:buNone/>
            </a:pPr>
            <a:endParaRPr lang="en-GB" b="1" dirty="0"/>
          </a:p>
          <a:p>
            <a:pPr>
              <a:buNone/>
            </a:pPr>
            <a:r>
              <a:rPr lang="en-GB" b="1" dirty="0"/>
              <a:t>Alexandra Valencia Zapata, PhD student</a:t>
            </a:r>
          </a:p>
          <a:p>
            <a:pPr>
              <a:buNone/>
            </a:pPr>
            <a:r>
              <a:rPr lang="en-GB" dirty="0">
                <a:hlinkClick r:id="rId6"/>
              </a:rPr>
              <a:t>alexandra.vz@mgmt.au.dk</a:t>
            </a:r>
            <a:endParaRPr lang="en-GB" dirty="0"/>
          </a:p>
          <a:p>
            <a:pPr>
              <a:buNone/>
            </a:pPr>
            <a:endParaRPr lang="en-GB" dirty="0"/>
          </a:p>
        </p:txBody>
      </p:sp>
    </p:spTree>
    <p:custDataLst>
      <p:tags r:id="rId1"/>
    </p:custDataLst>
    <p:extLst>
      <p:ext uri="{BB962C8B-B14F-4D97-AF65-F5344CB8AC3E}">
        <p14:creationId xmlns:p14="http://schemas.microsoft.com/office/powerpoint/2010/main" val="2572650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How distance changes strategic markets</a:t>
            </a:r>
          </a:p>
        </p:txBody>
      </p:sp>
      <p:pic>
        <p:nvPicPr>
          <p:cNvPr id="5" name="Content Placeholder 4"/>
          <p:cNvPicPr>
            <a:picLocks noGrp="1" noChangeAspect="1"/>
          </p:cNvPicPr>
          <p:nvPr>
            <p:ph idx="1"/>
          </p:nvPr>
        </p:nvPicPr>
        <p:blipFill>
          <a:blip r:embed="rId4"/>
          <a:stretch>
            <a:fillRect/>
          </a:stretch>
        </p:blipFill>
        <p:spPr>
          <a:xfrm>
            <a:off x="1629916" y="1192580"/>
            <a:ext cx="8463765" cy="4819226"/>
          </a:xfrm>
          <a:prstGeom prst="rect">
            <a:avLst/>
          </a:prstGeom>
        </p:spPr>
      </p:pic>
    </p:spTree>
    <p:custDataLst>
      <p:tags r:id="rId1"/>
    </p:custDataLst>
    <p:extLst>
      <p:ext uri="{BB962C8B-B14F-4D97-AF65-F5344CB8AC3E}">
        <p14:creationId xmlns:p14="http://schemas.microsoft.com/office/powerpoint/2010/main" val="1882180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Strategies to overcome distance</a:t>
            </a:r>
          </a:p>
        </p:txBody>
      </p:sp>
      <p:sp>
        <p:nvSpPr>
          <p:cNvPr id="6" name="Content Placeholder 4"/>
          <p:cNvSpPr>
            <a:spLocks noGrp="1"/>
          </p:cNvSpPr>
          <p:nvPr>
            <p:ph idx="1"/>
          </p:nvPr>
        </p:nvSpPr>
        <p:spPr>
          <a:xfrm>
            <a:off x="985839" y="1373021"/>
            <a:ext cx="6836766" cy="4502610"/>
          </a:xfrm>
        </p:spPr>
        <p:txBody>
          <a:bodyPr/>
          <a:lstStyle/>
          <a:p>
            <a:pPr marL="285750" indent="-285750">
              <a:buFont typeface="Arial" panose="020B0604020202020204" pitchFamily="34" charset="0"/>
              <a:buChar char="•"/>
            </a:pPr>
            <a:r>
              <a:rPr lang="da-DK" sz="2400" dirty="0"/>
              <a:t>Adaptation (</a:t>
            </a:r>
            <a:r>
              <a:rPr lang="da-DK" sz="2400" dirty="0" err="1"/>
              <a:t>multi-domestic</a:t>
            </a:r>
            <a:r>
              <a:rPr lang="da-DK" sz="2400" dirty="0"/>
              <a:t>) and </a:t>
            </a:r>
            <a:r>
              <a:rPr lang="da-DK" sz="2400" dirty="0" err="1"/>
              <a:t>Aggregation</a:t>
            </a:r>
            <a:r>
              <a:rPr lang="da-DK" sz="2400" dirty="0"/>
              <a:t> (global) </a:t>
            </a:r>
            <a:r>
              <a:rPr lang="da-DK" sz="2400" dirty="0" err="1"/>
              <a:t>can</a:t>
            </a:r>
            <a:r>
              <a:rPr lang="da-DK" sz="2400" dirty="0"/>
              <a:t> </a:t>
            </a:r>
            <a:r>
              <a:rPr lang="da-DK" sz="2400" dirty="0" err="1"/>
              <a:t>be</a:t>
            </a:r>
            <a:r>
              <a:rPr lang="da-DK" sz="2400" dirty="0"/>
              <a:t> </a:t>
            </a:r>
            <a:r>
              <a:rPr lang="da-DK" sz="2400" dirty="0" err="1"/>
              <a:t>used</a:t>
            </a:r>
            <a:r>
              <a:rPr lang="da-DK" sz="2400" dirty="0"/>
              <a:t> to </a:t>
            </a:r>
            <a:r>
              <a:rPr lang="da-DK" sz="2400" dirty="0" err="1"/>
              <a:t>overcome</a:t>
            </a:r>
            <a:r>
              <a:rPr lang="da-DK" sz="2400" dirty="0"/>
              <a:t> distance from </a:t>
            </a:r>
            <a:r>
              <a:rPr lang="da-DK" sz="2400" dirty="0" err="1"/>
              <a:t>different</a:t>
            </a:r>
            <a:r>
              <a:rPr lang="da-DK" sz="2400" dirty="0"/>
              <a:t> </a:t>
            </a:r>
            <a:r>
              <a:rPr lang="da-DK" sz="2400" dirty="0" err="1"/>
              <a:t>perspectives</a:t>
            </a:r>
            <a:endParaRPr lang="da-DK" sz="2400" dirty="0"/>
          </a:p>
          <a:p>
            <a:pPr marL="285750" indent="-285750">
              <a:buFont typeface="Arial" panose="020B0604020202020204" pitchFamily="34" charset="0"/>
              <a:buChar char="•"/>
            </a:pPr>
            <a:r>
              <a:rPr lang="da-DK" sz="2400" dirty="0"/>
              <a:t>Arbitrage is </a:t>
            </a:r>
            <a:r>
              <a:rPr lang="da-DK" sz="2400" dirty="0" err="1"/>
              <a:t>exploiting</a:t>
            </a:r>
            <a:r>
              <a:rPr lang="da-DK" sz="2400" dirty="0"/>
              <a:t> distance- a </a:t>
            </a:r>
            <a:r>
              <a:rPr lang="da-DK" sz="2400" dirty="0" err="1"/>
              <a:t>cheap</a:t>
            </a:r>
            <a:r>
              <a:rPr lang="da-DK" sz="2400" dirty="0"/>
              <a:t> </a:t>
            </a:r>
            <a:r>
              <a:rPr lang="da-DK" sz="2400" dirty="0" err="1"/>
              <a:t>strategy</a:t>
            </a:r>
            <a:r>
              <a:rPr lang="da-DK" sz="2400" dirty="0"/>
              <a:t> </a:t>
            </a:r>
            <a:r>
              <a:rPr lang="da-DK" sz="2400" dirty="0" err="1"/>
              <a:t>that</a:t>
            </a:r>
            <a:r>
              <a:rPr lang="da-DK" sz="2400" dirty="0"/>
              <a:t> </a:t>
            </a:r>
            <a:r>
              <a:rPr lang="da-DK" sz="2400" dirty="0" err="1"/>
              <a:t>doesn’t</a:t>
            </a:r>
            <a:r>
              <a:rPr lang="da-DK" sz="2400" dirty="0"/>
              <a:t> </a:t>
            </a:r>
            <a:r>
              <a:rPr lang="da-DK" sz="2400" dirty="0" err="1"/>
              <a:t>depend</a:t>
            </a:r>
            <a:r>
              <a:rPr lang="da-DK" sz="2400" dirty="0"/>
              <a:t> on </a:t>
            </a:r>
            <a:r>
              <a:rPr lang="da-DK" sz="2400" dirty="0" err="1"/>
              <a:t>economies</a:t>
            </a:r>
            <a:r>
              <a:rPr lang="da-DK" sz="2400" dirty="0"/>
              <a:t> of </a:t>
            </a:r>
            <a:r>
              <a:rPr lang="da-DK" sz="2400" dirty="0" err="1"/>
              <a:t>scale</a:t>
            </a:r>
            <a:r>
              <a:rPr lang="da-DK" sz="2400" dirty="0"/>
              <a:t>/</a:t>
            </a:r>
            <a:r>
              <a:rPr lang="da-DK" sz="2400" dirty="0" err="1"/>
              <a:t>production</a:t>
            </a:r>
            <a:r>
              <a:rPr lang="da-DK" sz="2400" dirty="0"/>
              <a:t> </a:t>
            </a:r>
            <a:r>
              <a:rPr lang="da-DK" sz="2400" dirty="0" err="1"/>
              <a:t>quantities</a:t>
            </a:r>
            <a:endParaRPr lang="da-DK" sz="2400" dirty="0"/>
          </a:p>
          <a:p>
            <a:pPr marL="285750" indent="-285750">
              <a:buFont typeface="Arial" panose="020B0604020202020204" pitchFamily="34" charset="0"/>
              <a:buChar char="•"/>
            </a:pPr>
            <a:r>
              <a:rPr lang="da-DK" sz="2400" dirty="0"/>
              <a:t>Challenges: </a:t>
            </a:r>
            <a:r>
              <a:rPr lang="en-US" sz="2400" dirty="0"/>
              <a:t>Adaptation as costly, Aggregation as lacking local responsiveness, Arbitrage as complex to manage and risky</a:t>
            </a:r>
            <a:endParaRPr lang="da-DK" sz="2400" b="1" dirty="0"/>
          </a:p>
        </p:txBody>
      </p:sp>
      <p:pic>
        <p:nvPicPr>
          <p:cNvPr id="2" name="Picture 1"/>
          <p:cNvPicPr>
            <a:picLocks noChangeAspect="1"/>
          </p:cNvPicPr>
          <p:nvPr/>
        </p:nvPicPr>
        <p:blipFill>
          <a:blip r:embed="rId4"/>
          <a:stretch>
            <a:fillRect/>
          </a:stretch>
        </p:blipFill>
        <p:spPr>
          <a:xfrm>
            <a:off x="8210797" y="1103606"/>
            <a:ext cx="2924175" cy="4772025"/>
          </a:xfrm>
          <a:prstGeom prst="rect">
            <a:avLst/>
          </a:prstGeom>
        </p:spPr>
      </p:pic>
    </p:spTree>
    <p:custDataLst>
      <p:tags r:id="rId1"/>
    </p:custDataLst>
    <p:extLst>
      <p:ext uri="{BB962C8B-B14F-4D97-AF65-F5344CB8AC3E}">
        <p14:creationId xmlns:p14="http://schemas.microsoft.com/office/powerpoint/2010/main" val="1827940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D1B0-7B3E-BFDA-74AE-EEB160710FC4}"/>
              </a:ext>
            </a:extLst>
          </p:cNvPr>
          <p:cNvSpPr>
            <a:spLocks noGrp="1"/>
          </p:cNvSpPr>
          <p:nvPr>
            <p:ph type="title"/>
          </p:nvPr>
        </p:nvSpPr>
        <p:spPr/>
        <p:txBody>
          <a:bodyPr/>
          <a:lstStyle/>
          <a:p>
            <a:r>
              <a:rPr lang="da-DK" dirty="0" err="1"/>
              <a:t>What</a:t>
            </a:r>
            <a:r>
              <a:rPr lang="da-DK" dirty="0"/>
              <a:t> to </a:t>
            </a:r>
            <a:r>
              <a:rPr lang="da-DK" dirty="0" err="1"/>
              <a:t>choose</a:t>
            </a:r>
            <a:r>
              <a:rPr lang="da-DK" dirty="0"/>
              <a:t>?</a:t>
            </a:r>
            <a:endParaRPr lang="en-US" dirty="0"/>
          </a:p>
        </p:txBody>
      </p:sp>
      <p:sp>
        <p:nvSpPr>
          <p:cNvPr id="3" name="Content Placeholder 2">
            <a:extLst>
              <a:ext uri="{FF2B5EF4-FFF2-40B4-BE49-F238E27FC236}">
                <a16:creationId xmlns:a16="http://schemas.microsoft.com/office/drawing/2014/main" id="{35E030E6-515D-A3EF-AA23-FC98F9255B16}"/>
              </a:ext>
            </a:extLst>
          </p:cNvPr>
          <p:cNvSpPr>
            <a:spLocks noGrp="1"/>
          </p:cNvSpPr>
          <p:nvPr>
            <p:ph idx="1"/>
          </p:nvPr>
        </p:nvSpPr>
        <p:spPr>
          <a:xfrm>
            <a:off x="985839" y="1373021"/>
            <a:ext cx="5396606" cy="4521366"/>
          </a:xfrm>
        </p:spPr>
        <p:txBody>
          <a:bodyPr/>
          <a:lstStyle/>
          <a:p>
            <a:pPr>
              <a:buNone/>
            </a:pPr>
            <a:r>
              <a:rPr lang="en-US" dirty="0"/>
              <a:t>Ideally, select only one…</a:t>
            </a:r>
          </a:p>
          <a:p>
            <a:pPr marL="342900" indent="-342900">
              <a:buFont typeface="Arial" panose="020B0604020202020204" pitchFamily="34" charset="0"/>
              <a:buChar char="•"/>
            </a:pPr>
            <a:r>
              <a:rPr lang="en-US" dirty="0"/>
              <a:t>Adaptation is typically prioritized by companies entering culturally diverse markets where local responsiveness is crucial.</a:t>
            </a:r>
          </a:p>
          <a:p>
            <a:pPr marL="342900" indent="-342900">
              <a:buFont typeface="Arial" panose="020B0604020202020204" pitchFamily="34" charset="0"/>
              <a:buChar char="•"/>
            </a:pPr>
            <a:r>
              <a:rPr lang="en-US" dirty="0"/>
              <a:t>Aggregation suits firms looking to standardize and achieve scale across regions with similar demands.</a:t>
            </a:r>
          </a:p>
          <a:p>
            <a:pPr marL="342900" indent="-342900">
              <a:buFont typeface="Arial" panose="020B0604020202020204" pitchFamily="34" charset="0"/>
              <a:buChar char="•"/>
            </a:pPr>
            <a:r>
              <a:rPr lang="en-US" dirty="0"/>
              <a:t>Arbitrage is ideal for firms that can benefit from differences in market conditions, such as cost structures or resource availability.</a:t>
            </a:r>
          </a:p>
        </p:txBody>
      </p:sp>
      <p:sp>
        <p:nvSpPr>
          <p:cNvPr id="4" name="Date Placeholder 3">
            <a:extLst>
              <a:ext uri="{FF2B5EF4-FFF2-40B4-BE49-F238E27FC236}">
                <a16:creationId xmlns:a16="http://schemas.microsoft.com/office/drawing/2014/main" id="{7C9F9F78-8D5F-B38A-355C-119A17B082AC}"/>
              </a:ext>
            </a:extLst>
          </p:cNvPr>
          <p:cNvSpPr>
            <a:spLocks noGrp="1"/>
          </p:cNvSpPr>
          <p:nvPr>
            <p:ph type="dt" sz="half" idx="10"/>
          </p:nvPr>
        </p:nvSpPr>
        <p:spPr/>
        <p:txBody>
          <a:bodyPr/>
          <a:lstStyle/>
          <a:p>
            <a:fld id="{5D3ABB04-02E7-40D4-9176-D1D219BD46DD}" type="datetime1">
              <a:rPr lang="en-GB" smtClean="0"/>
              <a:t>03/09/2024</a:t>
            </a:fld>
            <a:r>
              <a:rPr lang="en-GB"/>
              <a:t>25/07/2017</a:t>
            </a:r>
          </a:p>
        </p:txBody>
      </p:sp>
      <p:pic>
        <p:nvPicPr>
          <p:cNvPr id="2051" name="Picture 3" descr="Passion and Wisdom ©">
            <a:extLst>
              <a:ext uri="{FF2B5EF4-FFF2-40B4-BE49-F238E27FC236}">
                <a16:creationId xmlns:a16="http://schemas.microsoft.com/office/drawing/2014/main" id="{EE479E87-BCF8-8B9E-34DA-4F0A1AECD6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524" y="476802"/>
            <a:ext cx="4788045" cy="2808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07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908-1449-A28C-2967-F95081A366D7}"/>
              </a:ext>
            </a:extLst>
          </p:cNvPr>
          <p:cNvSpPr>
            <a:spLocks noGrp="1"/>
          </p:cNvSpPr>
          <p:nvPr>
            <p:ph type="title"/>
          </p:nvPr>
        </p:nvSpPr>
        <p:spPr/>
        <p:txBody>
          <a:bodyPr/>
          <a:lstStyle/>
          <a:p>
            <a:r>
              <a:rPr lang="da-DK" dirty="0" err="1"/>
              <a:t>Questions</a:t>
            </a:r>
            <a:endParaRPr lang="en-US" dirty="0"/>
          </a:p>
        </p:txBody>
      </p:sp>
      <p:sp>
        <p:nvSpPr>
          <p:cNvPr id="3" name="Content Placeholder 2">
            <a:extLst>
              <a:ext uri="{FF2B5EF4-FFF2-40B4-BE49-F238E27FC236}">
                <a16:creationId xmlns:a16="http://schemas.microsoft.com/office/drawing/2014/main" id="{1527AD3F-FD13-4760-3BE7-3D41972EAD83}"/>
              </a:ext>
            </a:extLst>
          </p:cNvPr>
          <p:cNvSpPr>
            <a:spLocks noGrp="1"/>
          </p:cNvSpPr>
          <p:nvPr>
            <p:ph idx="1"/>
          </p:nvPr>
        </p:nvSpPr>
        <p:spPr/>
        <p:txBody>
          <a:bodyPr/>
          <a:lstStyle/>
          <a:p>
            <a:pPr marL="342900" indent="-342900">
              <a:buFont typeface="Arial" panose="020B0604020202020204" pitchFamily="34" charset="0"/>
              <a:buChar char="•"/>
            </a:pPr>
            <a:r>
              <a:rPr lang="da-DK" dirty="0" err="1"/>
              <a:t>Discuss</a:t>
            </a:r>
            <a:r>
              <a:rPr lang="da-DK" dirty="0"/>
              <a:t> Netflix in relation to </a:t>
            </a:r>
            <a:r>
              <a:rPr lang="da-DK" dirty="0" err="1"/>
              <a:t>its</a:t>
            </a:r>
            <a:r>
              <a:rPr lang="da-DK" dirty="0"/>
              <a:t> </a:t>
            </a:r>
            <a:r>
              <a:rPr lang="da-DK" dirty="0" err="1"/>
              <a:t>strategy</a:t>
            </a:r>
            <a:r>
              <a:rPr lang="da-DK" dirty="0"/>
              <a:t> </a:t>
            </a:r>
            <a:r>
              <a:rPr lang="da-DK" dirty="0" err="1"/>
              <a:t>towards</a:t>
            </a:r>
            <a:r>
              <a:rPr lang="da-DK" dirty="0"/>
              <a:t> overcoming distances.</a:t>
            </a:r>
          </a:p>
          <a:p>
            <a:pPr marL="342900" indent="-342900">
              <a:buFont typeface="Arial" panose="020B0604020202020204" pitchFamily="34" charset="0"/>
              <a:buChar char="•"/>
            </a:pPr>
            <a:r>
              <a:rPr lang="da-DK" dirty="0" err="1"/>
              <a:t>Consider</a:t>
            </a:r>
            <a:r>
              <a:rPr lang="da-DK" dirty="0"/>
              <a:t> </a:t>
            </a:r>
            <a:r>
              <a:rPr lang="da-DK" dirty="0" err="1"/>
              <a:t>each</a:t>
            </a:r>
            <a:r>
              <a:rPr lang="da-DK" dirty="0"/>
              <a:t> of the </a:t>
            </a:r>
            <a:r>
              <a:rPr lang="da-DK" dirty="0" err="1"/>
              <a:t>four</a:t>
            </a:r>
            <a:r>
              <a:rPr lang="da-DK" dirty="0"/>
              <a:t> distances in the CAGE and </a:t>
            </a:r>
            <a:r>
              <a:rPr lang="da-DK" dirty="0" err="1"/>
              <a:t>use</a:t>
            </a:r>
            <a:r>
              <a:rPr lang="da-DK" dirty="0"/>
              <a:t> the </a:t>
            </a:r>
            <a:r>
              <a:rPr lang="da-DK" dirty="0" err="1"/>
              <a:t>AAA</a:t>
            </a:r>
            <a:r>
              <a:rPr lang="da-DK" dirty="0"/>
              <a:t> framework</a:t>
            </a:r>
          </a:p>
          <a:p>
            <a:pPr marL="342900" indent="-342900">
              <a:buFont typeface="Arial" panose="020B0604020202020204" pitchFamily="34" charset="0"/>
              <a:buChar char="•"/>
            </a:pPr>
            <a:r>
              <a:rPr lang="da-DK" dirty="0" err="1"/>
              <a:t>What</a:t>
            </a:r>
            <a:r>
              <a:rPr lang="da-DK" dirty="0"/>
              <a:t> </a:t>
            </a:r>
            <a:r>
              <a:rPr lang="da-DK" dirty="0" err="1"/>
              <a:t>strategies</a:t>
            </a:r>
            <a:r>
              <a:rPr lang="da-DK" dirty="0"/>
              <a:t> do Netflix </a:t>
            </a:r>
            <a:r>
              <a:rPr lang="da-DK" dirty="0" err="1"/>
              <a:t>use</a:t>
            </a:r>
            <a:r>
              <a:rPr lang="da-DK" dirty="0"/>
              <a:t>?</a:t>
            </a:r>
            <a:endParaRPr lang="en-US" dirty="0"/>
          </a:p>
        </p:txBody>
      </p:sp>
      <p:sp>
        <p:nvSpPr>
          <p:cNvPr id="4" name="Date Placeholder 3">
            <a:extLst>
              <a:ext uri="{FF2B5EF4-FFF2-40B4-BE49-F238E27FC236}">
                <a16:creationId xmlns:a16="http://schemas.microsoft.com/office/drawing/2014/main" id="{913FA3C5-D9C3-FE0E-07AB-0DCC43C89F3D}"/>
              </a:ext>
            </a:extLst>
          </p:cNvPr>
          <p:cNvSpPr>
            <a:spLocks noGrp="1"/>
          </p:cNvSpPr>
          <p:nvPr>
            <p:ph type="dt" sz="half" idx="10"/>
          </p:nvPr>
        </p:nvSpPr>
        <p:spPr/>
        <p:txBody>
          <a:bodyPr/>
          <a:lstStyle/>
          <a:p>
            <a:fld id="{18818532-C26A-4771-91E8-E0F7BC55B54E}" type="datetime1">
              <a:rPr lang="en-GB" smtClean="0"/>
              <a:t>03/09/2024</a:t>
            </a:fld>
            <a:r>
              <a:rPr lang="en-GB"/>
              <a:t>25/07/2017</a:t>
            </a:r>
          </a:p>
        </p:txBody>
      </p:sp>
    </p:spTree>
    <p:extLst>
      <p:ext uri="{BB962C8B-B14F-4D97-AF65-F5344CB8AC3E}">
        <p14:creationId xmlns:p14="http://schemas.microsoft.com/office/powerpoint/2010/main" val="342683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The official requirements</a:t>
            </a:r>
          </a:p>
        </p:txBody>
      </p:sp>
      <p:sp>
        <p:nvSpPr>
          <p:cNvPr id="6" name="Content Placeholder 4"/>
          <p:cNvSpPr>
            <a:spLocks noGrp="1"/>
          </p:cNvSpPr>
          <p:nvPr>
            <p:ph idx="1"/>
          </p:nvPr>
        </p:nvSpPr>
        <p:spPr>
          <a:xfrm>
            <a:off x="985838" y="1373021"/>
            <a:ext cx="10005118" cy="4576259"/>
          </a:xfrm>
        </p:spPr>
        <p:txBody>
          <a:bodyPr/>
          <a:lstStyle/>
          <a:p>
            <a:pPr>
              <a:lnSpc>
                <a:spcPct val="100000"/>
              </a:lnSpc>
            </a:pPr>
            <a:r>
              <a:rPr lang="en-US" b="1" dirty="0"/>
              <a:t>What is the meaning of workload?</a:t>
            </a:r>
          </a:p>
          <a:p>
            <a:pPr marL="342900" indent="-342900">
              <a:lnSpc>
                <a:spcPct val="100000"/>
              </a:lnSpc>
              <a:buFont typeface="Arial" panose="020B0604020202020204" pitchFamily="34" charset="0"/>
              <a:buChar char="•"/>
            </a:pPr>
            <a:r>
              <a:rPr lang="en-US" dirty="0"/>
              <a:t>By European standards for a course for which you can earn 10 credits, you are expected to work/study </a:t>
            </a:r>
            <a:r>
              <a:rPr lang="en-US" b="1" dirty="0"/>
              <a:t>280 hours</a:t>
            </a:r>
            <a:r>
              <a:rPr lang="en-US" dirty="0"/>
              <a:t>. </a:t>
            </a:r>
          </a:p>
          <a:p>
            <a:pPr marL="342900" indent="-342900">
              <a:lnSpc>
                <a:spcPct val="100000"/>
              </a:lnSpc>
              <a:buFont typeface="Arial" panose="020B0604020202020204" pitchFamily="34" charset="0"/>
              <a:buChar char="•"/>
            </a:pPr>
            <a:r>
              <a:rPr lang="en-US" dirty="0"/>
              <a:t>You’re spending </a:t>
            </a:r>
            <a:r>
              <a:rPr lang="en-US" b="1" dirty="0"/>
              <a:t>41 hours </a:t>
            </a:r>
            <a:r>
              <a:rPr lang="en-US" dirty="0"/>
              <a:t>in the classroom.</a:t>
            </a:r>
          </a:p>
          <a:p>
            <a:pPr marL="342900" indent="-342900">
              <a:lnSpc>
                <a:spcPct val="100000"/>
              </a:lnSpc>
              <a:buFont typeface="Arial" panose="020B0604020202020204" pitchFamily="34" charset="0"/>
              <a:buChar char="•"/>
            </a:pPr>
            <a:r>
              <a:rPr lang="en-US" b="1" dirty="0"/>
              <a:t>239 hours </a:t>
            </a:r>
            <a:r>
              <a:rPr lang="en-US" dirty="0"/>
              <a:t>of self-study, case-work and supervision.</a:t>
            </a:r>
          </a:p>
          <a:p>
            <a:pPr marL="342900" indent="-342900">
              <a:lnSpc>
                <a:spcPct val="100000"/>
              </a:lnSpc>
              <a:buFont typeface="Arial" panose="020B0604020202020204" pitchFamily="34" charset="0"/>
              <a:buChar char="•"/>
            </a:pPr>
            <a:r>
              <a:rPr lang="en-US" dirty="0"/>
              <a:t>About 34 days (x 7 hours)- a month full-time focus on GM course</a:t>
            </a:r>
          </a:p>
          <a:p>
            <a:pPr marL="342900" indent="-342900">
              <a:lnSpc>
                <a:spcPct val="100000"/>
              </a:lnSpc>
              <a:buFont typeface="Arial" panose="020B0604020202020204" pitchFamily="34" charset="0"/>
              <a:buChar char="•"/>
            </a:pPr>
            <a:r>
              <a:rPr lang="da-DK" dirty="0" err="1"/>
              <a:t>You</a:t>
            </a:r>
            <a:r>
              <a:rPr lang="da-DK" dirty="0"/>
              <a:t> </a:t>
            </a:r>
            <a:r>
              <a:rPr lang="da-DK" dirty="0" err="1"/>
              <a:t>need</a:t>
            </a:r>
            <a:r>
              <a:rPr lang="da-DK" dirty="0"/>
              <a:t> to </a:t>
            </a:r>
            <a:r>
              <a:rPr lang="da-DK" dirty="0" err="1"/>
              <a:t>hand</a:t>
            </a:r>
            <a:r>
              <a:rPr lang="da-DK" dirty="0"/>
              <a:t> in at </a:t>
            </a:r>
            <a:r>
              <a:rPr lang="da-DK" dirty="0" err="1"/>
              <a:t>least</a:t>
            </a:r>
            <a:r>
              <a:rPr lang="da-DK" dirty="0"/>
              <a:t> 3 (out of 4) </a:t>
            </a:r>
            <a:r>
              <a:rPr lang="da-DK" dirty="0" err="1"/>
              <a:t>assignments</a:t>
            </a:r>
            <a:r>
              <a:rPr lang="da-DK" dirty="0"/>
              <a:t> (2 A4 </a:t>
            </a:r>
            <a:r>
              <a:rPr lang="da-DK" dirty="0" err="1"/>
              <a:t>each</a:t>
            </a:r>
            <a:r>
              <a:rPr lang="da-DK" dirty="0"/>
              <a:t>) </a:t>
            </a:r>
            <a:r>
              <a:rPr lang="da-DK" dirty="0" err="1"/>
              <a:t>individually</a:t>
            </a:r>
            <a:r>
              <a:rPr lang="da-DK" dirty="0"/>
              <a:t> to </a:t>
            </a:r>
            <a:r>
              <a:rPr lang="da-DK" dirty="0" err="1"/>
              <a:t>attend</a:t>
            </a:r>
            <a:r>
              <a:rPr lang="da-DK" dirty="0"/>
              <a:t> the </a:t>
            </a:r>
            <a:r>
              <a:rPr lang="da-DK" dirty="0" err="1"/>
              <a:t>exam</a:t>
            </a:r>
            <a:r>
              <a:rPr lang="da-DK" dirty="0"/>
              <a:t>.</a:t>
            </a:r>
          </a:p>
          <a:p>
            <a:pPr>
              <a:lnSpc>
                <a:spcPct val="100000"/>
              </a:lnSpc>
            </a:pPr>
            <a:endParaRPr lang="en-US" sz="1600" b="1" dirty="0"/>
          </a:p>
        </p:txBody>
      </p:sp>
    </p:spTree>
    <p:custDataLst>
      <p:tags r:id="rId1"/>
    </p:custDataLst>
    <p:extLst>
      <p:ext uri="{BB962C8B-B14F-4D97-AF65-F5344CB8AC3E}">
        <p14:creationId xmlns:p14="http://schemas.microsoft.com/office/powerpoint/2010/main" val="1047833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What can I expect from this course?</a:t>
            </a:r>
          </a:p>
        </p:txBody>
      </p:sp>
      <p:sp>
        <p:nvSpPr>
          <p:cNvPr id="6" name="Content Placeholder 4"/>
          <p:cNvSpPr>
            <a:spLocks noGrp="1"/>
          </p:cNvSpPr>
          <p:nvPr>
            <p:ph idx="1"/>
          </p:nvPr>
        </p:nvSpPr>
        <p:spPr>
          <a:xfrm>
            <a:off x="985838" y="1373021"/>
            <a:ext cx="7634747" cy="4233197"/>
          </a:xfrm>
        </p:spPr>
        <p:txBody>
          <a:bodyPr/>
          <a:lstStyle/>
          <a:p>
            <a:pPr>
              <a:buNone/>
            </a:pPr>
            <a:r>
              <a:rPr lang="da-DK" b="1" dirty="0" err="1"/>
              <a:t>Classroom</a:t>
            </a:r>
            <a:r>
              <a:rPr lang="da-DK" b="1" dirty="0"/>
              <a:t> </a:t>
            </a:r>
            <a:r>
              <a:rPr lang="da-DK" b="1" dirty="0" err="1"/>
              <a:t>lectures</a:t>
            </a:r>
            <a:r>
              <a:rPr lang="da-DK" b="1" dirty="0"/>
              <a:t>- 16</a:t>
            </a:r>
          </a:p>
          <a:p>
            <a:pPr marL="285750" indent="-285750">
              <a:buFont typeface="Arial" panose="020B0604020202020204" pitchFamily="34" charset="0"/>
              <a:buChar char="•"/>
            </a:pPr>
            <a:r>
              <a:rPr lang="da-DK" dirty="0"/>
              <a:t>Small </a:t>
            </a:r>
            <a:r>
              <a:rPr lang="da-DK" dirty="0" err="1"/>
              <a:t>exercises</a:t>
            </a:r>
            <a:r>
              <a:rPr lang="da-DK" dirty="0"/>
              <a:t>, </a:t>
            </a:r>
            <a:r>
              <a:rPr lang="da-DK" dirty="0" err="1"/>
              <a:t>discussions</a:t>
            </a:r>
            <a:r>
              <a:rPr lang="da-DK" dirty="0"/>
              <a:t>, mini-cases</a:t>
            </a:r>
          </a:p>
          <a:p>
            <a:pPr marL="285750" indent="-285750">
              <a:buFont typeface="Arial" panose="020B0604020202020204" pitchFamily="34" charset="0"/>
              <a:buChar char="•"/>
            </a:pPr>
            <a:r>
              <a:rPr lang="da-DK" dirty="0" err="1"/>
              <a:t>Mentimeter</a:t>
            </a:r>
            <a:r>
              <a:rPr lang="da-DK" dirty="0"/>
              <a:t>, quizzes</a:t>
            </a:r>
          </a:p>
          <a:p>
            <a:pPr marL="285750" indent="-285750">
              <a:buFont typeface="Arial" panose="020B0604020202020204" pitchFamily="34" charset="0"/>
              <a:buChar char="•"/>
            </a:pPr>
            <a:r>
              <a:rPr lang="da-DK" dirty="0"/>
              <a:t>Videos</a:t>
            </a:r>
          </a:p>
          <a:p>
            <a:pPr>
              <a:buNone/>
            </a:pPr>
            <a:r>
              <a:rPr lang="da-DK" b="1" dirty="0"/>
              <a:t>Seminar, 4 supervisions, 3 </a:t>
            </a:r>
            <a:r>
              <a:rPr lang="da-DK" b="1" dirty="0" err="1"/>
              <a:t>hand-ins</a:t>
            </a:r>
            <a:r>
              <a:rPr lang="da-DK" b="1" dirty="0"/>
              <a:t> minimum</a:t>
            </a:r>
          </a:p>
          <a:p>
            <a:pPr marL="285750" indent="-285750">
              <a:buFont typeface="Arial" panose="020B0604020202020204" pitchFamily="34" charset="0"/>
              <a:buChar char="•"/>
            </a:pPr>
            <a:r>
              <a:rPr lang="da-DK" dirty="0" err="1"/>
              <a:t>Larger</a:t>
            </a:r>
            <a:r>
              <a:rPr lang="da-DK" dirty="0"/>
              <a:t> cases</a:t>
            </a:r>
          </a:p>
          <a:p>
            <a:pPr marL="285750" indent="-285750">
              <a:buFont typeface="Arial" panose="020B0604020202020204" pitchFamily="34" charset="0"/>
              <a:buChar char="•"/>
            </a:pPr>
            <a:r>
              <a:rPr lang="da-DK" dirty="0" err="1"/>
              <a:t>Individual</a:t>
            </a:r>
            <a:r>
              <a:rPr lang="da-DK" dirty="0"/>
              <a:t> </a:t>
            </a:r>
            <a:r>
              <a:rPr lang="da-DK" dirty="0" err="1"/>
              <a:t>work</a:t>
            </a:r>
            <a:r>
              <a:rPr lang="da-DK" dirty="0"/>
              <a:t> and </a:t>
            </a:r>
            <a:r>
              <a:rPr lang="da-DK" dirty="0" err="1"/>
              <a:t>group</a:t>
            </a:r>
            <a:r>
              <a:rPr lang="da-DK" dirty="0"/>
              <a:t> feedback</a:t>
            </a:r>
          </a:p>
          <a:p>
            <a:pPr>
              <a:buNone/>
            </a:pPr>
            <a:r>
              <a:rPr lang="da-DK" b="1" dirty="0"/>
              <a:t>Reading</a:t>
            </a:r>
          </a:p>
          <a:p>
            <a:pPr marL="285750" indent="-285750">
              <a:buFont typeface="Arial" panose="020B0604020202020204" pitchFamily="34" charset="0"/>
              <a:buChar char="•"/>
            </a:pPr>
            <a:r>
              <a:rPr lang="da-DK" dirty="0" err="1"/>
              <a:t>Textbook</a:t>
            </a:r>
            <a:r>
              <a:rPr lang="da-DK" dirty="0"/>
              <a:t> is </a:t>
            </a:r>
            <a:r>
              <a:rPr lang="da-DK" dirty="0" err="1"/>
              <a:t>important</a:t>
            </a:r>
            <a:r>
              <a:rPr lang="da-DK" dirty="0"/>
              <a:t>- </a:t>
            </a:r>
            <a:r>
              <a:rPr lang="da-DK" dirty="0" err="1"/>
              <a:t>we</a:t>
            </a:r>
            <a:r>
              <a:rPr lang="da-DK" dirty="0"/>
              <a:t> </a:t>
            </a:r>
            <a:r>
              <a:rPr lang="da-DK" dirty="0" err="1"/>
              <a:t>use</a:t>
            </a:r>
            <a:r>
              <a:rPr lang="da-DK" dirty="0"/>
              <a:t> </a:t>
            </a:r>
            <a:r>
              <a:rPr lang="da-DK" dirty="0" err="1"/>
              <a:t>almost</a:t>
            </a:r>
            <a:r>
              <a:rPr lang="da-DK" dirty="0"/>
              <a:t> all </a:t>
            </a:r>
            <a:r>
              <a:rPr lang="da-DK" dirty="0" err="1"/>
              <a:t>chapters</a:t>
            </a:r>
            <a:endParaRPr lang="da-DK" dirty="0"/>
          </a:p>
          <a:p>
            <a:pPr marL="285750" indent="-285750">
              <a:buFont typeface="Arial" panose="020B0604020202020204" pitchFamily="34" charset="0"/>
              <a:buChar char="•"/>
            </a:pPr>
            <a:r>
              <a:rPr lang="da-DK" dirty="0" err="1"/>
              <a:t>Articles</a:t>
            </a:r>
            <a:r>
              <a:rPr lang="da-DK" dirty="0"/>
              <a:t>- </a:t>
            </a:r>
            <a:r>
              <a:rPr lang="da-DK" dirty="0" err="1"/>
              <a:t>learn</a:t>
            </a:r>
            <a:r>
              <a:rPr lang="da-DK" dirty="0"/>
              <a:t> </a:t>
            </a:r>
            <a:r>
              <a:rPr lang="da-DK" dirty="0" err="1"/>
              <a:t>how</a:t>
            </a:r>
            <a:r>
              <a:rPr lang="da-DK" dirty="0"/>
              <a:t> to </a:t>
            </a:r>
            <a:r>
              <a:rPr lang="da-DK" dirty="0" err="1"/>
              <a:t>read</a:t>
            </a:r>
            <a:r>
              <a:rPr lang="da-DK" dirty="0"/>
              <a:t> </a:t>
            </a:r>
            <a:r>
              <a:rPr lang="da-DK" dirty="0" err="1"/>
              <a:t>efficiently</a:t>
            </a:r>
            <a:r>
              <a:rPr lang="da-DK" dirty="0"/>
              <a:t> (</a:t>
            </a:r>
            <a:r>
              <a:rPr lang="da-DK" dirty="0" err="1"/>
              <a:t>no</a:t>
            </a:r>
            <a:r>
              <a:rPr lang="da-DK" dirty="0"/>
              <a:t> </a:t>
            </a:r>
            <a:r>
              <a:rPr lang="da-DK" dirty="0" err="1"/>
              <a:t>memorization</a:t>
            </a:r>
            <a:r>
              <a:rPr lang="da-DK" dirty="0"/>
              <a:t> of </a:t>
            </a:r>
            <a:r>
              <a:rPr lang="da-DK" dirty="0" err="1"/>
              <a:t>detailed</a:t>
            </a:r>
            <a:r>
              <a:rPr lang="da-DK" dirty="0"/>
              <a:t> facts is </a:t>
            </a:r>
            <a:r>
              <a:rPr lang="da-DK" dirty="0" err="1"/>
              <a:t>necessary</a:t>
            </a:r>
            <a:r>
              <a:rPr lang="da-DK" dirty="0"/>
              <a:t>)</a:t>
            </a:r>
          </a:p>
          <a:p>
            <a:pPr marL="285750" indent="-285750">
              <a:buFont typeface="Arial" panose="020B0604020202020204" pitchFamily="34" charset="0"/>
              <a:buChar char="•"/>
            </a:pPr>
            <a:r>
              <a:rPr lang="da-DK" dirty="0"/>
              <a:t>Learn </a:t>
            </a:r>
            <a:r>
              <a:rPr lang="da-DK" dirty="0" err="1"/>
              <a:t>how</a:t>
            </a:r>
            <a:r>
              <a:rPr lang="da-DK" dirty="0"/>
              <a:t> to </a:t>
            </a:r>
            <a:r>
              <a:rPr lang="da-DK" dirty="0" err="1"/>
              <a:t>build</a:t>
            </a:r>
            <a:r>
              <a:rPr lang="da-DK" dirty="0"/>
              <a:t> </a:t>
            </a:r>
            <a:r>
              <a:rPr lang="da-DK" dirty="0" err="1"/>
              <a:t>your</a:t>
            </a:r>
            <a:r>
              <a:rPr lang="da-DK" dirty="0"/>
              <a:t> argument </a:t>
            </a:r>
            <a:r>
              <a:rPr lang="da-DK" dirty="0" err="1"/>
              <a:t>based</a:t>
            </a:r>
            <a:r>
              <a:rPr lang="da-DK" dirty="0"/>
              <a:t> on </a:t>
            </a:r>
            <a:r>
              <a:rPr lang="da-DK" dirty="0" err="1"/>
              <a:t>scientific</a:t>
            </a:r>
            <a:r>
              <a:rPr lang="da-DK" dirty="0"/>
              <a:t> </a:t>
            </a:r>
            <a:r>
              <a:rPr lang="da-DK" dirty="0" err="1"/>
              <a:t>literature</a:t>
            </a:r>
            <a:endParaRPr lang="da-DK" dirty="0"/>
          </a:p>
          <a:p>
            <a:pPr marL="285750" indent="-285750">
              <a:buFont typeface="Arial" panose="020B0604020202020204" pitchFamily="34" charset="0"/>
              <a:buChar char="•"/>
            </a:pPr>
            <a:endParaRPr lang="en-US" sz="1600" b="1" dirty="0">
              <a:solidFill>
                <a:srgbClr val="FF0000"/>
              </a:solidFill>
            </a:endParaRPr>
          </a:p>
        </p:txBody>
      </p:sp>
      <p:pic>
        <p:nvPicPr>
          <p:cNvPr id="2" name="Picture 1"/>
          <p:cNvPicPr>
            <a:picLocks noChangeAspect="1"/>
          </p:cNvPicPr>
          <p:nvPr/>
        </p:nvPicPr>
        <p:blipFill>
          <a:blip r:embed="rId4"/>
          <a:stretch>
            <a:fillRect/>
          </a:stretch>
        </p:blipFill>
        <p:spPr>
          <a:xfrm>
            <a:off x="8254652" y="980728"/>
            <a:ext cx="3817577" cy="3528392"/>
          </a:xfrm>
          <a:prstGeom prst="rect">
            <a:avLst/>
          </a:prstGeom>
        </p:spPr>
      </p:pic>
    </p:spTree>
    <p:custDataLst>
      <p:tags r:id="rId1"/>
    </p:custDataLst>
    <p:extLst>
      <p:ext uri="{BB962C8B-B14F-4D97-AF65-F5344CB8AC3E}">
        <p14:creationId xmlns:p14="http://schemas.microsoft.com/office/powerpoint/2010/main" val="583229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6800" y="230400"/>
            <a:ext cx="5644263" cy="752400"/>
          </a:xfrm>
        </p:spPr>
        <p:txBody>
          <a:bodyPr vert="horz" wrap="square" lIns="0" tIns="0" rIns="0" bIns="0" numCol="1" anchor="t" anchorCtr="0" compatLnSpc="1">
            <a:prstTxWarp prst="textNoShape">
              <a:avLst/>
            </a:prstTxWarp>
            <a:normAutofit/>
          </a:bodyPr>
          <a:lstStyle/>
          <a:p>
            <a:r>
              <a:rPr lang="en-GB" b="1" cap="all" baseline="0">
                <a:latin typeface="+mj-lt"/>
                <a:ea typeface="+mj-ea"/>
                <a:cs typeface="+mj-cs"/>
              </a:rPr>
              <a:t>SUPERVISIONS</a:t>
            </a:r>
          </a:p>
        </p:txBody>
      </p:sp>
      <p:sp>
        <p:nvSpPr>
          <p:cNvPr id="9" name="TextBox 8">
            <a:extLst>
              <a:ext uri="{FF2B5EF4-FFF2-40B4-BE49-F238E27FC236}">
                <a16:creationId xmlns:a16="http://schemas.microsoft.com/office/drawing/2014/main" id="{E7C0A300-930A-B61F-DEF2-2305C87764AF}"/>
              </a:ext>
            </a:extLst>
          </p:cNvPr>
          <p:cNvSpPr txBox="1"/>
          <p:nvPr/>
        </p:nvSpPr>
        <p:spPr bwMode="auto">
          <a:xfrm>
            <a:off x="985838" y="1371600"/>
            <a:ext cx="4975225" cy="4525964"/>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a:lnSpc>
                <a:spcPct val="99000"/>
              </a:lnSpc>
              <a:spcBef>
                <a:spcPts val="600"/>
              </a:spcBef>
              <a:buClr>
                <a:schemeClr val="tx1"/>
              </a:buClr>
              <a:buSzPct val="100000"/>
              <a:buFont typeface="Calibri" panose="020F0502020204030204" pitchFamily="34" charset="0"/>
              <a:buChar char="​"/>
            </a:pPr>
            <a:r>
              <a:rPr lang="en-GB" sz="2000" b="0" dirty="0">
                <a:latin typeface="+mn-lt"/>
              </a:rPr>
              <a:t>Supervisions will be in writing on Brightspace. </a:t>
            </a:r>
          </a:p>
          <a:p>
            <a:pPr>
              <a:lnSpc>
                <a:spcPct val="99000"/>
              </a:lnSpc>
              <a:spcBef>
                <a:spcPts val="600"/>
              </a:spcBef>
              <a:buClr>
                <a:schemeClr val="tx1"/>
              </a:buClr>
              <a:buSzPct val="100000"/>
              <a:buFont typeface="Calibri" panose="020F0502020204030204" pitchFamily="34" charset="0"/>
              <a:buChar char="​"/>
            </a:pPr>
            <a:r>
              <a:rPr lang="en-GB" sz="2000" b="0" dirty="0">
                <a:latin typeface="+mn-lt"/>
              </a:rPr>
              <a:t>There will be individual written feedback and a possibility to discuss questions with Alexandra online. </a:t>
            </a:r>
          </a:p>
        </p:txBody>
      </p:sp>
      <p:pic>
        <p:nvPicPr>
          <p:cNvPr id="1026" name="Picture 2" descr="Thesis Supervision: Written Feedback - UvA Teaching and Learning Centres  (TLC)">
            <a:extLst>
              <a:ext uri="{FF2B5EF4-FFF2-40B4-BE49-F238E27FC236}">
                <a16:creationId xmlns:a16="http://schemas.microsoft.com/office/drawing/2014/main" id="{2A7BDAC4-96A0-0D85-23D8-F41BBA502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031" r="18679" b="1"/>
          <a:stretch/>
        </p:blipFill>
        <p:spPr bwMode="auto">
          <a:xfrm>
            <a:off x="6230198" y="315913"/>
            <a:ext cx="5644110" cy="558165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7738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199" dirty="0"/>
              <a:t>Assignment deadlines</a:t>
            </a:r>
          </a:p>
        </p:txBody>
      </p:sp>
      <p:graphicFrame>
        <p:nvGraphicFramePr>
          <p:cNvPr id="7" name="Table 7">
            <a:extLst>
              <a:ext uri="{FF2B5EF4-FFF2-40B4-BE49-F238E27FC236}">
                <a16:creationId xmlns:a16="http://schemas.microsoft.com/office/drawing/2014/main" id="{3193BB7A-50E1-B9A2-1ABA-47ABADAB69F6}"/>
              </a:ext>
            </a:extLst>
          </p:cNvPr>
          <p:cNvGraphicFramePr>
            <a:graphicFrameLocks noGrp="1"/>
          </p:cNvGraphicFramePr>
          <p:nvPr>
            <p:ph idx="1"/>
            <p:extLst>
              <p:ext uri="{D42A27DB-BD31-4B8C-83A1-F6EECF244321}">
                <p14:modId xmlns:p14="http://schemas.microsoft.com/office/powerpoint/2010/main" val="1032357536"/>
              </p:ext>
            </p:extLst>
          </p:nvPr>
        </p:nvGraphicFramePr>
        <p:xfrm>
          <a:off x="3433596" y="3140969"/>
          <a:ext cx="8778696" cy="3715147"/>
        </p:xfrm>
        <a:graphic>
          <a:graphicData uri="http://schemas.openxmlformats.org/drawingml/2006/table">
            <a:tbl>
              <a:tblPr firstRow="1" bandRow="1">
                <a:tableStyleId>{5C22544A-7EE6-4342-B048-85BDC9FD1C3A}</a:tableStyleId>
              </a:tblPr>
              <a:tblGrid>
                <a:gridCol w="2926232">
                  <a:extLst>
                    <a:ext uri="{9D8B030D-6E8A-4147-A177-3AD203B41FA5}">
                      <a16:colId xmlns:a16="http://schemas.microsoft.com/office/drawing/2014/main" val="4165268302"/>
                    </a:ext>
                  </a:extLst>
                </a:gridCol>
                <a:gridCol w="2926232">
                  <a:extLst>
                    <a:ext uri="{9D8B030D-6E8A-4147-A177-3AD203B41FA5}">
                      <a16:colId xmlns:a16="http://schemas.microsoft.com/office/drawing/2014/main" val="2097508292"/>
                    </a:ext>
                  </a:extLst>
                </a:gridCol>
                <a:gridCol w="2926232">
                  <a:extLst>
                    <a:ext uri="{9D8B030D-6E8A-4147-A177-3AD203B41FA5}">
                      <a16:colId xmlns:a16="http://schemas.microsoft.com/office/drawing/2014/main" val="927916736"/>
                    </a:ext>
                  </a:extLst>
                </a:gridCol>
              </a:tblGrid>
              <a:tr h="925555">
                <a:tc>
                  <a:txBody>
                    <a:bodyPr/>
                    <a:lstStyle/>
                    <a:p>
                      <a:r>
                        <a:rPr lang="en-US" sz="1800" dirty="0"/>
                        <a:t># Supervision</a:t>
                      </a:r>
                    </a:p>
                  </a:txBody>
                  <a:tcPr marL="91416" marR="91416" marT="45708" marB="45708"/>
                </a:tc>
                <a:tc>
                  <a:txBody>
                    <a:bodyPr/>
                    <a:lstStyle/>
                    <a:p>
                      <a:r>
                        <a:rPr lang="en-US" sz="1800" dirty="0"/>
                        <a:t>Deadline assignment in Brightspace</a:t>
                      </a:r>
                    </a:p>
                  </a:txBody>
                  <a:tcPr marL="91416" marR="91416" marT="45708" marB="45708"/>
                </a:tc>
                <a:tc>
                  <a:txBody>
                    <a:bodyPr/>
                    <a:lstStyle/>
                    <a:p>
                      <a:r>
                        <a:rPr lang="en-US" sz="1800" dirty="0"/>
                        <a:t>Feedback</a:t>
                      </a:r>
                    </a:p>
                  </a:txBody>
                  <a:tcPr marL="91416" marR="91416" marT="45708" marB="45708"/>
                </a:tc>
                <a:extLst>
                  <a:ext uri="{0D108BD9-81ED-4DB2-BD59-A6C34878D82A}">
                    <a16:rowId xmlns:a16="http://schemas.microsoft.com/office/drawing/2014/main" val="3135398591"/>
                  </a:ext>
                </a:extLst>
              </a:tr>
              <a:tr h="697398">
                <a:tc>
                  <a:txBody>
                    <a:bodyPr/>
                    <a:lstStyle/>
                    <a:p>
                      <a:r>
                        <a:rPr lang="en-US" sz="1800" dirty="0"/>
                        <a:t>1</a:t>
                      </a:r>
                    </a:p>
                  </a:txBody>
                  <a:tcPr marL="91416" marR="91416" marT="45708" marB="45708"/>
                </a:tc>
                <a:tc>
                  <a:txBody>
                    <a:bodyPr/>
                    <a:lstStyle/>
                    <a:p>
                      <a:r>
                        <a:rPr lang="en-US" sz="1800" dirty="0"/>
                        <a:t>Until October  11</a:t>
                      </a:r>
                      <a:r>
                        <a:rPr lang="en-US" sz="1800" baseline="30000" dirty="0"/>
                        <a:t>th</a:t>
                      </a:r>
                      <a:r>
                        <a:rPr lang="en-US" sz="1800" dirty="0"/>
                        <a:t>  (17:00)</a:t>
                      </a:r>
                    </a:p>
                  </a:txBody>
                  <a:tcPr marL="91416" marR="91416" marT="45708" marB="45708"/>
                </a:tc>
                <a:tc>
                  <a:txBody>
                    <a:bodyPr/>
                    <a:lstStyle/>
                    <a:p>
                      <a:r>
                        <a:rPr lang="en-US" sz="1800" dirty="0"/>
                        <a:t>Thursday, 22</a:t>
                      </a:r>
                      <a:r>
                        <a:rPr lang="en-US" sz="1800" baseline="30000" dirty="0"/>
                        <a:t>nd</a:t>
                      </a:r>
                      <a:r>
                        <a:rPr lang="en-US" sz="1800" dirty="0"/>
                        <a:t>  of October. 14:00 – 16:00</a:t>
                      </a:r>
                    </a:p>
                  </a:txBody>
                  <a:tcPr marL="91416" marR="91416" marT="45708" marB="45708"/>
                </a:tc>
                <a:extLst>
                  <a:ext uri="{0D108BD9-81ED-4DB2-BD59-A6C34878D82A}">
                    <a16:rowId xmlns:a16="http://schemas.microsoft.com/office/drawing/2014/main" val="1483572344"/>
                  </a:ext>
                </a:extLst>
              </a:tr>
              <a:tr h="697398">
                <a:tc>
                  <a:txBody>
                    <a:bodyPr/>
                    <a:lstStyle/>
                    <a:p>
                      <a:r>
                        <a:rPr lang="en-US" sz="1800" dirty="0"/>
                        <a:t>2</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Until October 29</a:t>
                      </a:r>
                      <a:r>
                        <a:rPr lang="en-US" sz="1800" baseline="30000" dirty="0"/>
                        <a:t>th</a:t>
                      </a:r>
                      <a:r>
                        <a:rPr lang="en-US" sz="1800" dirty="0"/>
                        <a:t>  (17:00)</a:t>
                      </a:r>
                    </a:p>
                    <a:p>
                      <a:endParaRPr lang="en-US" sz="18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Monday, 4</a:t>
                      </a:r>
                      <a:r>
                        <a:rPr lang="en-US" sz="1800" baseline="30000" dirty="0"/>
                        <a:t>th</a:t>
                      </a:r>
                      <a:r>
                        <a:rPr lang="en-US" sz="1800" dirty="0"/>
                        <a:t> of November. 14:00 – 16:00</a:t>
                      </a:r>
                    </a:p>
                  </a:txBody>
                  <a:tcPr marL="91416" marR="91416" marT="45708" marB="45708"/>
                </a:tc>
                <a:extLst>
                  <a:ext uri="{0D108BD9-81ED-4DB2-BD59-A6C34878D82A}">
                    <a16:rowId xmlns:a16="http://schemas.microsoft.com/office/drawing/2014/main" val="2692518204"/>
                  </a:ext>
                </a:extLst>
              </a:tr>
              <a:tr h="6973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3</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Until November 19</a:t>
                      </a:r>
                      <a:r>
                        <a:rPr lang="en-US" sz="1800" baseline="30000" dirty="0"/>
                        <a:t>th</a:t>
                      </a:r>
                      <a:r>
                        <a:rPr lang="en-US" sz="1800" dirty="0"/>
                        <a:t> (17:00)</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Monday, 26</a:t>
                      </a:r>
                      <a:r>
                        <a:rPr lang="en-US" sz="1800" baseline="30000" dirty="0"/>
                        <a:t>th</a:t>
                      </a:r>
                      <a:r>
                        <a:rPr lang="en-US" sz="1800" dirty="0"/>
                        <a:t> of November. 13:00 – 16:00</a:t>
                      </a:r>
                    </a:p>
                  </a:txBody>
                  <a:tcPr marL="91416" marR="91416" marT="45708" marB="45708"/>
                </a:tc>
                <a:extLst>
                  <a:ext uri="{0D108BD9-81ED-4DB2-BD59-A6C34878D82A}">
                    <a16:rowId xmlns:a16="http://schemas.microsoft.com/office/drawing/2014/main" val="2132663039"/>
                  </a:ext>
                </a:extLst>
              </a:tr>
              <a:tr h="697398">
                <a:tc>
                  <a:txBody>
                    <a:bodyPr/>
                    <a:lstStyle/>
                    <a:p>
                      <a:r>
                        <a:rPr lang="en-US" sz="1800" dirty="0"/>
                        <a:t>4</a:t>
                      </a:r>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Until December 6</a:t>
                      </a:r>
                      <a:r>
                        <a:rPr lang="en-US" sz="1800" baseline="30000" dirty="0"/>
                        <a:t>th</a:t>
                      </a:r>
                      <a:r>
                        <a:rPr lang="en-US" sz="1800" dirty="0"/>
                        <a:t>  (17:00)</a:t>
                      </a:r>
                    </a:p>
                    <a:p>
                      <a:endParaRPr lang="en-US" sz="1800" dirty="0"/>
                    </a:p>
                  </a:txBody>
                  <a:tcPr marL="91416" marR="91416" marT="45708" marB="4570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Tuesday, 11</a:t>
                      </a:r>
                      <a:r>
                        <a:rPr lang="en-US" sz="1800" baseline="30000" dirty="0"/>
                        <a:t>th</a:t>
                      </a:r>
                      <a:r>
                        <a:rPr lang="en-US" sz="1800" dirty="0"/>
                        <a:t>  of December. 13:00 – 16:00</a:t>
                      </a:r>
                    </a:p>
                  </a:txBody>
                  <a:tcPr marL="91416" marR="91416" marT="45708" marB="45708"/>
                </a:tc>
                <a:extLst>
                  <a:ext uri="{0D108BD9-81ED-4DB2-BD59-A6C34878D82A}">
                    <a16:rowId xmlns:a16="http://schemas.microsoft.com/office/drawing/2014/main" val="2373194153"/>
                  </a:ext>
                </a:extLst>
              </a:tr>
            </a:tbl>
          </a:graphicData>
        </a:graphic>
      </p:graphicFrame>
      <p:sp>
        <p:nvSpPr>
          <p:cNvPr id="9" name="TextBox 8">
            <a:extLst>
              <a:ext uri="{FF2B5EF4-FFF2-40B4-BE49-F238E27FC236}">
                <a16:creationId xmlns:a16="http://schemas.microsoft.com/office/drawing/2014/main" id="{E7C0A300-930A-B61F-DEF2-2305C87764AF}"/>
              </a:ext>
            </a:extLst>
          </p:cNvPr>
          <p:cNvSpPr txBox="1"/>
          <p:nvPr/>
        </p:nvSpPr>
        <p:spPr>
          <a:xfrm>
            <a:off x="981844" y="1153716"/>
            <a:ext cx="11206980" cy="1418658"/>
          </a:xfrm>
          <a:prstGeom prst="rect">
            <a:avLst/>
          </a:prstGeom>
          <a:noFill/>
        </p:spPr>
        <p:txBody>
          <a:bodyPr wrap="square">
            <a:spAutoFit/>
          </a:bodyPr>
          <a:lstStyle/>
          <a:p>
            <a:pPr>
              <a:lnSpc>
                <a:spcPct val="150000"/>
              </a:lnSpc>
            </a:pPr>
            <a:r>
              <a:rPr lang="en-US" sz="2000" dirty="0">
                <a:solidFill>
                  <a:srgbClr val="494C4E"/>
                </a:solidFill>
                <a:latin typeface="Lato" panose="020F0502020204030203" pitchFamily="34" charset="0"/>
              </a:rPr>
              <a:t>You can access the cases and supervision questions from the first day of class. </a:t>
            </a:r>
          </a:p>
          <a:p>
            <a:pPr>
              <a:lnSpc>
                <a:spcPct val="150000"/>
              </a:lnSpc>
            </a:pPr>
            <a:r>
              <a:rPr lang="en-US" sz="2000" dirty="0">
                <a:solidFill>
                  <a:srgbClr val="494C4E"/>
                </a:solidFill>
                <a:latin typeface="Lato" panose="020F0502020204030203" pitchFamily="34" charset="0"/>
              </a:rPr>
              <a:t>Feel free to ask any questions about supervision via email at alexandra.vz@mgmt.au.dk. We can find a virtual space to address any doubts regarding feedback from each supervision.</a:t>
            </a:r>
            <a:endParaRPr lang="en-US" sz="2000" dirty="0"/>
          </a:p>
        </p:txBody>
      </p:sp>
      <p:sp>
        <p:nvSpPr>
          <p:cNvPr id="5" name="TextBox 4">
            <a:extLst>
              <a:ext uri="{FF2B5EF4-FFF2-40B4-BE49-F238E27FC236}">
                <a16:creationId xmlns:a16="http://schemas.microsoft.com/office/drawing/2014/main" id="{0106AE5D-D1E8-0DC1-7D22-AF56BC2FFC2C}"/>
              </a:ext>
            </a:extLst>
          </p:cNvPr>
          <p:cNvSpPr txBox="1"/>
          <p:nvPr/>
        </p:nvSpPr>
        <p:spPr>
          <a:xfrm>
            <a:off x="981844" y="2452684"/>
            <a:ext cx="7093670" cy="956993"/>
          </a:xfrm>
          <a:prstGeom prst="rect">
            <a:avLst/>
          </a:prstGeom>
          <a:noFill/>
        </p:spPr>
        <p:txBody>
          <a:bodyPr wrap="square">
            <a:spAutoFit/>
          </a:bodyPr>
          <a:lstStyle/>
          <a:p>
            <a:pPr>
              <a:lnSpc>
                <a:spcPct val="150000"/>
              </a:lnSpc>
            </a:pPr>
            <a:r>
              <a:rPr lang="en-US" sz="2000" dirty="0">
                <a:solidFill>
                  <a:srgbClr val="494C4E"/>
                </a:solidFill>
                <a:latin typeface="Lato" panose="020F0502020204030203" pitchFamily="34" charset="0"/>
              </a:rPr>
              <a:t>For more information, please review the Supervision section on Brightspace.</a:t>
            </a:r>
            <a:endParaRPr lang="en-US" sz="2000" dirty="0"/>
          </a:p>
        </p:txBody>
      </p:sp>
    </p:spTree>
    <p:custDataLst>
      <p:tags r:id="rId1"/>
    </p:custDataLst>
    <p:extLst>
      <p:ext uri="{BB962C8B-B14F-4D97-AF65-F5344CB8AC3E}">
        <p14:creationId xmlns:p14="http://schemas.microsoft.com/office/powerpoint/2010/main" val="46672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3200" dirty="0"/>
              <a:t>exam</a:t>
            </a:r>
          </a:p>
        </p:txBody>
      </p:sp>
      <p:sp>
        <p:nvSpPr>
          <p:cNvPr id="6" name="Content Placeholder 4"/>
          <p:cNvSpPr>
            <a:spLocks noGrp="1"/>
          </p:cNvSpPr>
          <p:nvPr>
            <p:ph idx="1"/>
          </p:nvPr>
        </p:nvSpPr>
        <p:spPr>
          <a:xfrm>
            <a:off x="981844" y="1124744"/>
            <a:ext cx="8928992" cy="3856179"/>
          </a:xfrm>
        </p:spPr>
        <p:txBody>
          <a:bodyPr/>
          <a:lstStyle/>
          <a:p>
            <a:pPr marL="285750" indent="-285750">
              <a:buFont typeface="Arial" panose="020B0604020202020204" pitchFamily="34" charset="0"/>
              <a:buChar char="•"/>
            </a:pPr>
            <a:r>
              <a:rPr lang="da-DK" b="1" dirty="0"/>
              <a:t>8-hour </a:t>
            </a:r>
            <a:r>
              <a:rPr lang="da-DK" b="1" dirty="0" err="1"/>
              <a:t>take</a:t>
            </a:r>
            <a:r>
              <a:rPr lang="da-DK" b="1" dirty="0"/>
              <a:t>-home </a:t>
            </a:r>
            <a:r>
              <a:rPr lang="da-DK" b="1" dirty="0" err="1"/>
              <a:t>assignment</a:t>
            </a:r>
            <a:r>
              <a:rPr lang="da-DK" b="1" dirty="0"/>
              <a:t> </a:t>
            </a:r>
            <a:r>
              <a:rPr lang="da-DK" b="1" dirty="0" err="1"/>
              <a:t>submitted</a:t>
            </a:r>
            <a:r>
              <a:rPr lang="da-DK" b="1" dirty="0"/>
              <a:t> via </a:t>
            </a:r>
            <a:r>
              <a:rPr lang="da-DK" b="1" dirty="0" err="1"/>
              <a:t>Wiseflow</a:t>
            </a:r>
            <a:r>
              <a:rPr lang="da-DK" b="1" dirty="0"/>
              <a:t>, 7-point </a:t>
            </a:r>
            <a:r>
              <a:rPr lang="da-DK" b="1" dirty="0" err="1"/>
              <a:t>scale</a:t>
            </a:r>
            <a:endParaRPr lang="da-DK" b="1" dirty="0"/>
          </a:p>
          <a:p>
            <a:pPr marL="285750" indent="-285750">
              <a:buFont typeface="Arial" panose="020B0604020202020204" pitchFamily="34" charset="0"/>
              <a:buChar char="•"/>
            </a:pPr>
            <a:r>
              <a:rPr lang="da-DK" b="1" dirty="0" err="1"/>
              <a:t>Based</a:t>
            </a:r>
            <a:r>
              <a:rPr lang="da-DK" b="1" dirty="0"/>
              <a:t> on a case- </a:t>
            </a:r>
            <a:r>
              <a:rPr lang="da-DK" dirty="0"/>
              <a:t>so </a:t>
            </a:r>
            <a:r>
              <a:rPr lang="da-DK" dirty="0" err="1"/>
              <a:t>previous</a:t>
            </a:r>
            <a:r>
              <a:rPr lang="da-DK" dirty="0"/>
              <a:t> </a:t>
            </a:r>
            <a:r>
              <a:rPr lang="da-DK" dirty="0" err="1"/>
              <a:t>casework</a:t>
            </a:r>
            <a:r>
              <a:rPr lang="da-DK" dirty="0"/>
              <a:t> is a </a:t>
            </a:r>
            <a:r>
              <a:rPr lang="da-DK" dirty="0" err="1"/>
              <a:t>great</a:t>
            </a:r>
            <a:r>
              <a:rPr lang="da-DK" dirty="0"/>
              <a:t> practice </a:t>
            </a:r>
          </a:p>
          <a:p>
            <a:pPr marL="285750" indent="-285750">
              <a:buFont typeface="Arial" panose="020B0604020202020204" pitchFamily="34" charset="0"/>
              <a:buChar char="•"/>
            </a:pPr>
            <a:r>
              <a:rPr lang="da-DK" b="1" dirty="0"/>
              <a:t>Open book</a:t>
            </a:r>
          </a:p>
          <a:p>
            <a:pPr marL="285750" indent="-285750">
              <a:buFont typeface="Arial" panose="020B0604020202020204" pitchFamily="34" charset="0"/>
              <a:buChar char="•"/>
            </a:pPr>
            <a:r>
              <a:rPr lang="en-US" dirty="0"/>
              <a:t>Max. 29,000 characters excl. spaces corresponding to 12 A4 pages (2,400 characters per page incl. spaces)</a:t>
            </a:r>
            <a:endParaRPr lang="en-GB" dirty="0"/>
          </a:p>
          <a:p>
            <a:pPr marL="285750" indent="-285750">
              <a:buFont typeface="Arial" panose="020B0604020202020204" pitchFamily="34" charset="0"/>
              <a:buChar char="•"/>
            </a:pPr>
            <a:r>
              <a:rPr lang="en-US" b="1" dirty="0"/>
              <a:t>The ordinary exam is on 18.01.24 (take-home assignment), re-exam is on 29.02.24 (oral exam)</a:t>
            </a:r>
          </a:p>
          <a:p>
            <a:pPr marL="285750" indent="-285750">
              <a:buFont typeface="Arial" panose="020B0604020202020204" pitchFamily="34" charset="0"/>
              <a:buChar char="•"/>
            </a:pPr>
            <a:r>
              <a:rPr lang="en-US" b="1" dirty="0"/>
              <a:t>Re-exam: </a:t>
            </a:r>
            <a:r>
              <a:rPr lang="en-US" dirty="0"/>
              <a:t>Individual 30 min. oral exam. Students who failed to submit the prerequisite assignments during the semester must submit them before being allowed to attend the re-exam</a:t>
            </a:r>
            <a:endParaRPr lang="da-DK" dirty="0"/>
          </a:p>
          <a:p>
            <a:pPr marL="285750" indent="-285750">
              <a:buFont typeface="Arial" panose="020B0604020202020204" pitchFamily="34" charset="0"/>
              <a:buChar char="•"/>
            </a:pPr>
            <a:r>
              <a:rPr lang="en-US" b="1" dirty="0"/>
              <a:t>Quality not quantity</a:t>
            </a:r>
          </a:p>
          <a:p>
            <a:pPr marL="285750" indent="-285750">
              <a:buFont typeface="Arial" panose="020B0604020202020204" pitchFamily="34" charset="0"/>
              <a:buChar char="•"/>
            </a:pPr>
            <a:r>
              <a:rPr lang="en-US" b="1" dirty="0"/>
              <a:t>Analysis, not copy-paste definitions </a:t>
            </a:r>
          </a:p>
          <a:p>
            <a:pPr marL="285750" indent="-285750">
              <a:buFont typeface="Arial" panose="020B0604020202020204" pitchFamily="34" charset="0"/>
              <a:buChar char="•"/>
            </a:pPr>
            <a:r>
              <a:rPr lang="en-US" b="1" dirty="0"/>
              <a:t>Choice of appropriate theory shows you have read and understood what you have read </a:t>
            </a:r>
          </a:p>
          <a:p>
            <a:pPr marL="285750" indent="-285750">
              <a:buFont typeface="Arial" panose="020B0604020202020204" pitchFamily="34" charset="0"/>
              <a:buChar char="•"/>
            </a:pPr>
            <a:r>
              <a:rPr lang="en-US" b="1" dirty="0"/>
              <a:t>Good argumentation not just common sense</a:t>
            </a:r>
          </a:p>
          <a:p>
            <a:pPr marL="285750" indent="-285750">
              <a:buFont typeface="Arial" panose="020B0604020202020204" pitchFamily="34" charset="0"/>
              <a:buChar char="•"/>
            </a:pPr>
            <a:endParaRPr lang="en-US" sz="1600" b="1" dirty="0"/>
          </a:p>
        </p:txBody>
      </p:sp>
      <p:pic>
        <p:nvPicPr>
          <p:cNvPr id="3" name="Picture 2"/>
          <p:cNvPicPr>
            <a:picLocks noChangeAspect="1"/>
          </p:cNvPicPr>
          <p:nvPr/>
        </p:nvPicPr>
        <p:blipFill>
          <a:blip r:embed="rId4"/>
          <a:stretch>
            <a:fillRect/>
          </a:stretch>
        </p:blipFill>
        <p:spPr>
          <a:xfrm>
            <a:off x="9694811" y="476672"/>
            <a:ext cx="2494013" cy="2880320"/>
          </a:xfrm>
          <a:prstGeom prst="rect">
            <a:avLst/>
          </a:prstGeom>
        </p:spPr>
      </p:pic>
    </p:spTree>
    <p:custDataLst>
      <p:tags r:id="rId1"/>
    </p:custDataLst>
    <p:extLst>
      <p:ext uri="{BB962C8B-B14F-4D97-AF65-F5344CB8AC3E}">
        <p14:creationId xmlns:p14="http://schemas.microsoft.com/office/powerpoint/2010/main" val="3126287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GB" sz="4400" dirty="0"/>
              <a:t>Why global management?</a:t>
            </a:r>
          </a:p>
        </p:txBody>
      </p:sp>
      <p:sp>
        <p:nvSpPr>
          <p:cNvPr id="6" name="Content Placeholder 4"/>
          <p:cNvSpPr>
            <a:spLocks noGrp="1"/>
          </p:cNvSpPr>
          <p:nvPr>
            <p:ph idx="1"/>
          </p:nvPr>
        </p:nvSpPr>
        <p:spPr>
          <a:xfrm>
            <a:off x="985838" y="1373021"/>
            <a:ext cx="10365158" cy="4233197"/>
          </a:xfrm>
        </p:spPr>
        <p:txBody>
          <a:bodyPr/>
          <a:lstStyle/>
          <a:p>
            <a:pPr>
              <a:buNone/>
            </a:pPr>
            <a:r>
              <a:rPr lang="da-DK" b="1" dirty="0" err="1"/>
              <a:t>There</a:t>
            </a:r>
            <a:r>
              <a:rPr lang="da-DK" b="1" dirty="0"/>
              <a:t> is a </a:t>
            </a:r>
            <a:r>
              <a:rPr lang="da-DK" b="1" dirty="0" err="1"/>
              <a:t>great</a:t>
            </a:r>
            <a:r>
              <a:rPr lang="da-DK" b="1" dirty="0"/>
              <a:t> demand for ”global” </a:t>
            </a:r>
            <a:r>
              <a:rPr lang="da-DK" b="1" dirty="0" err="1"/>
              <a:t>skills</a:t>
            </a:r>
            <a:r>
              <a:rPr lang="da-DK" b="1" dirty="0"/>
              <a:t>:</a:t>
            </a:r>
          </a:p>
          <a:p>
            <a:pPr marL="285750" indent="-285750">
              <a:buFont typeface="Arial" panose="020B0604020202020204" pitchFamily="34" charset="0"/>
              <a:buChar char="•"/>
            </a:pPr>
            <a:r>
              <a:rPr lang="da-DK" b="1" dirty="0" err="1"/>
              <a:t>MNCs</a:t>
            </a:r>
            <a:r>
              <a:rPr lang="da-DK" b="1" dirty="0"/>
              <a:t> </a:t>
            </a:r>
            <a:r>
              <a:rPr lang="da-DK" b="1" dirty="0" err="1"/>
              <a:t>are</a:t>
            </a:r>
            <a:r>
              <a:rPr lang="da-DK" b="1" dirty="0"/>
              <a:t> operating </a:t>
            </a:r>
            <a:r>
              <a:rPr lang="da-DK" b="1" dirty="0" err="1"/>
              <a:t>across</a:t>
            </a:r>
            <a:r>
              <a:rPr lang="da-DK" b="1" dirty="0"/>
              <a:t> </a:t>
            </a:r>
            <a:r>
              <a:rPr lang="da-DK" b="1" dirty="0" err="1"/>
              <a:t>different</a:t>
            </a:r>
            <a:r>
              <a:rPr lang="da-DK" b="1" dirty="0"/>
              <a:t> </a:t>
            </a:r>
            <a:r>
              <a:rPr lang="da-DK" b="1" dirty="0" err="1"/>
              <a:t>cultures</a:t>
            </a:r>
            <a:r>
              <a:rPr lang="da-DK" b="1" dirty="0"/>
              <a:t>/</a:t>
            </a:r>
            <a:r>
              <a:rPr lang="da-DK" b="1" dirty="0" err="1"/>
              <a:t>countries</a:t>
            </a:r>
            <a:endParaRPr lang="da-DK" b="1" dirty="0"/>
          </a:p>
          <a:p>
            <a:pPr marL="717750" lvl="1" indent="-285750"/>
            <a:r>
              <a:rPr lang="da-DK" dirty="0"/>
              <a:t>How to enter and </a:t>
            </a:r>
            <a:r>
              <a:rPr lang="da-DK" dirty="0" err="1"/>
              <a:t>compete</a:t>
            </a:r>
            <a:r>
              <a:rPr lang="da-DK" dirty="0"/>
              <a:t> in a new </a:t>
            </a:r>
            <a:r>
              <a:rPr lang="da-DK" dirty="0" err="1"/>
              <a:t>market</a:t>
            </a:r>
            <a:r>
              <a:rPr lang="da-DK" dirty="0"/>
              <a:t>? (</a:t>
            </a:r>
            <a:r>
              <a:rPr lang="da-DK" dirty="0" err="1"/>
              <a:t>Exporting</a:t>
            </a:r>
            <a:r>
              <a:rPr lang="da-DK" dirty="0"/>
              <a:t>, joint venture, </a:t>
            </a:r>
            <a:r>
              <a:rPr lang="da-DK" dirty="0" err="1"/>
              <a:t>subsidiary</a:t>
            </a:r>
            <a:r>
              <a:rPr lang="da-DK" dirty="0"/>
              <a:t>)</a:t>
            </a:r>
          </a:p>
          <a:p>
            <a:pPr marL="717750" lvl="1" indent="-285750"/>
            <a:r>
              <a:rPr lang="da-DK" dirty="0"/>
              <a:t>How to </a:t>
            </a:r>
            <a:r>
              <a:rPr lang="da-DK" dirty="0" err="1"/>
              <a:t>manage</a:t>
            </a:r>
            <a:r>
              <a:rPr lang="da-DK" dirty="0"/>
              <a:t> </a:t>
            </a:r>
            <a:r>
              <a:rPr lang="da-DK" dirty="0" err="1"/>
              <a:t>presence</a:t>
            </a:r>
            <a:r>
              <a:rPr lang="da-DK" dirty="0"/>
              <a:t> in multiple </a:t>
            </a:r>
            <a:r>
              <a:rPr lang="da-DK" dirty="0" err="1"/>
              <a:t>markets</a:t>
            </a:r>
            <a:r>
              <a:rPr lang="da-DK" dirty="0"/>
              <a:t> at the same time?</a:t>
            </a:r>
          </a:p>
          <a:p>
            <a:pPr marL="285750" indent="-285750">
              <a:buFont typeface="Arial" panose="020B0604020202020204" pitchFamily="34" charset="0"/>
              <a:buChar char="•"/>
            </a:pPr>
            <a:r>
              <a:rPr lang="da-DK" b="1" dirty="0" err="1"/>
              <a:t>MNCs</a:t>
            </a:r>
            <a:r>
              <a:rPr lang="da-DK" b="1" dirty="0"/>
              <a:t> </a:t>
            </a:r>
            <a:r>
              <a:rPr lang="da-DK" b="1" dirty="0" err="1"/>
              <a:t>are</a:t>
            </a:r>
            <a:r>
              <a:rPr lang="da-DK" b="1" dirty="0"/>
              <a:t> </a:t>
            </a:r>
            <a:r>
              <a:rPr lang="da-DK" b="1" dirty="0" err="1"/>
              <a:t>hiring</a:t>
            </a:r>
            <a:r>
              <a:rPr lang="da-DK" b="1" dirty="0"/>
              <a:t> </a:t>
            </a:r>
            <a:r>
              <a:rPr lang="da-DK" b="1" dirty="0" err="1"/>
              <a:t>increasingly</a:t>
            </a:r>
            <a:r>
              <a:rPr lang="da-DK" b="1" dirty="0"/>
              <a:t> diverse talent </a:t>
            </a:r>
          </a:p>
          <a:p>
            <a:pPr marL="717750" lvl="1" indent="-285750"/>
            <a:r>
              <a:rPr lang="da-DK" dirty="0"/>
              <a:t>How to </a:t>
            </a:r>
            <a:r>
              <a:rPr lang="da-DK" dirty="0" err="1"/>
              <a:t>recruit</a:t>
            </a:r>
            <a:r>
              <a:rPr lang="da-DK" dirty="0"/>
              <a:t> and </a:t>
            </a:r>
            <a:r>
              <a:rPr lang="da-DK" dirty="0" err="1"/>
              <a:t>retain</a:t>
            </a:r>
            <a:r>
              <a:rPr lang="da-DK" dirty="0"/>
              <a:t> the </a:t>
            </a:r>
            <a:r>
              <a:rPr lang="da-DK" dirty="0" err="1"/>
              <a:t>best</a:t>
            </a:r>
            <a:r>
              <a:rPr lang="da-DK" dirty="0"/>
              <a:t> international talent?</a:t>
            </a:r>
          </a:p>
          <a:p>
            <a:pPr marL="717750" lvl="1" indent="-285750"/>
            <a:r>
              <a:rPr lang="da-DK" dirty="0"/>
              <a:t>How to </a:t>
            </a:r>
            <a:r>
              <a:rPr lang="da-DK" dirty="0" err="1"/>
              <a:t>motivate</a:t>
            </a:r>
            <a:r>
              <a:rPr lang="da-DK" dirty="0"/>
              <a:t> and </a:t>
            </a:r>
            <a:r>
              <a:rPr lang="da-DK" dirty="0" err="1"/>
              <a:t>lead</a:t>
            </a:r>
            <a:r>
              <a:rPr lang="da-DK" dirty="0"/>
              <a:t> diverse </a:t>
            </a:r>
            <a:r>
              <a:rPr lang="da-DK" dirty="0" err="1"/>
              <a:t>employees</a:t>
            </a:r>
            <a:r>
              <a:rPr lang="da-DK" dirty="0"/>
              <a:t>?</a:t>
            </a:r>
          </a:p>
          <a:p>
            <a:pPr marL="717750" lvl="1" indent="-285750"/>
            <a:r>
              <a:rPr lang="da-DK" dirty="0"/>
              <a:t>How to handle the </a:t>
            </a:r>
            <a:r>
              <a:rPr lang="da-DK" dirty="0" err="1"/>
              <a:t>huge</a:t>
            </a:r>
            <a:r>
              <a:rPr lang="da-DK" dirty="0"/>
              <a:t> </a:t>
            </a:r>
            <a:r>
              <a:rPr lang="da-DK" dirty="0" err="1"/>
              <a:t>portfolio</a:t>
            </a:r>
            <a:r>
              <a:rPr lang="da-DK" dirty="0"/>
              <a:t> of </a:t>
            </a:r>
            <a:r>
              <a:rPr lang="da-DK" dirty="0" err="1"/>
              <a:t>globally</a:t>
            </a:r>
            <a:r>
              <a:rPr lang="da-DK" dirty="0"/>
              <a:t> mobile </a:t>
            </a:r>
            <a:r>
              <a:rPr lang="da-DK" dirty="0" err="1"/>
              <a:t>individuals</a:t>
            </a:r>
            <a:r>
              <a:rPr lang="da-DK" dirty="0"/>
              <a:t>?</a:t>
            </a:r>
          </a:p>
          <a:p>
            <a:pPr marL="717750" lvl="1" indent="-285750"/>
            <a:r>
              <a:rPr lang="da-DK" dirty="0"/>
              <a:t>How to </a:t>
            </a:r>
            <a:r>
              <a:rPr lang="da-DK" dirty="0" err="1"/>
              <a:t>organize</a:t>
            </a:r>
            <a:r>
              <a:rPr lang="da-DK" dirty="0"/>
              <a:t> and </a:t>
            </a:r>
            <a:r>
              <a:rPr lang="da-DK" dirty="0" err="1"/>
              <a:t>manage</a:t>
            </a:r>
            <a:r>
              <a:rPr lang="da-DK" dirty="0"/>
              <a:t> </a:t>
            </a:r>
            <a:r>
              <a:rPr lang="da-DK" dirty="0" err="1"/>
              <a:t>culturally</a:t>
            </a:r>
            <a:r>
              <a:rPr lang="da-DK" dirty="0"/>
              <a:t> diverse and global virtual teams?</a:t>
            </a:r>
          </a:p>
          <a:p>
            <a:pPr marL="285750" indent="-285750">
              <a:buFont typeface="Arial" panose="020B0604020202020204" pitchFamily="34" charset="0"/>
              <a:buChar char="•"/>
            </a:pPr>
            <a:r>
              <a:rPr lang="da-DK" b="1" dirty="0" err="1"/>
              <a:t>Domestic</a:t>
            </a:r>
            <a:r>
              <a:rPr lang="da-DK" b="1" dirty="0"/>
              <a:t> </a:t>
            </a:r>
            <a:r>
              <a:rPr lang="da-DK" b="1" dirty="0" err="1"/>
              <a:t>firms</a:t>
            </a:r>
            <a:r>
              <a:rPr lang="da-DK" b="1" dirty="0"/>
              <a:t> face </a:t>
            </a:r>
            <a:r>
              <a:rPr lang="da-DK" b="1" dirty="0" err="1"/>
              <a:t>multicultural</a:t>
            </a:r>
            <a:r>
              <a:rPr lang="da-DK" b="1" dirty="0"/>
              <a:t> </a:t>
            </a:r>
            <a:r>
              <a:rPr lang="da-DK" b="1" dirty="0" err="1"/>
              <a:t>environment</a:t>
            </a:r>
            <a:r>
              <a:rPr lang="da-DK" b="1" dirty="0"/>
              <a:t> at </a:t>
            </a:r>
            <a:r>
              <a:rPr lang="da-DK" b="1" dirty="0" err="1"/>
              <a:t>home</a:t>
            </a:r>
            <a:endParaRPr lang="da-DK" b="1" dirty="0"/>
          </a:p>
          <a:p>
            <a:pPr marL="717750" lvl="1" indent="-285750"/>
            <a:r>
              <a:rPr lang="da-DK" dirty="0" err="1"/>
              <a:t>Should</a:t>
            </a:r>
            <a:r>
              <a:rPr lang="da-DK" dirty="0"/>
              <a:t> </a:t>
            </a:r>
            <a:r>
              <a:rPr lang="da-DK" dirty="0" err="1"/>
              <a:t>firms</a:t>
            </a:r>
            <a:r>
              <a:rPr lang="da-DK" dirty="0"/>
              <a:t> operating just in the </a:t>
            </a:r>
            <a:r>
              <a:rPr lang="da-DK" dirty="0" err="1"/>
              <a:t>domestic</a:t>
            </a:r>
            <a:r>
              <a:rPr lang="da-DK" dirty="0"/>
              <a:t> </a:t>
            </a:r>
            <a:r>
              <a:rPr lang="da-DK" dirty="0" err="1"/>
              <a:t>environment</a:t>
            </a:r>
            <a:r>
              <a:rPr lang="da-DK" dirty="0"/>
              <a:t> switch to </a:t>
            </a:r>
            <a:r>
              <a:rPr lang="da-DK" dirty="0" err="1"/>
              <a:t>common</a:t>
            </a:r>
            <a:r>
              <a:rPr lang="da-DK" dirty="0"/>
              <a:t> </a:t>
            </a:r>
            <a:r>
              <a:rPr lang="da-DK" dirty="0" err="1"/>
              <a:t>corporate</a:t>
            </a:r>
            <a:r>
              <a:rPr lang="da-DK" dirty="0"/>
              <a:t> </a:t>
            </a:r>
            <a:r>
              <a:rPr lang="da-DK" dirty="0" err="1"/>
              <a:t>language</a:t>
            </a:r>
            <a:r>
              <a:rPr lang="da-DK" dirty="0"/>
              <a:t>? (English) </a:t>
            </a:r>
            <a:r>
              <a:rPr lang="da-DK" dirty="0" err="1"/>
              <a:t>what</a:t>
            </a:r>
            <a:r>
              <a:rPr lang="da-DK" dirty="0"/>
              <a:t> </a:t>
            </a:r>
            <a:r>
              <a:rPr lang="da-DK" dirty="0" err="1"/>
              <a:t>would</a:t>
            </a:r>
            <a:r>
              <a:rPr lang="da-DK" dirty="0"/>
              <a:t> </a:t>
            </a:r>
            <a:r>
              <a:rPr lang="da-DK" dirty="0" err="1"/>
              <a:t>that</a:t>
            </a:r>
            <a:r>
              <a:rPr lang="da-DK" dirty="0"/>
              <a:t> </a:t>
            </a:r>
            <a:r>
              <a:rPr lang="da-DK" dirty="0" err="1"/>
              <a:t>cause</a:t>
            </a:r>
            <a:r>
              <a:rPr lang="da-DK" dirty="0"/>
              <a:t>?</a:t>
            </a:r>
          </a:p>
          <a:p>
            <a:pPr marL="717750" lvl="1" indent="-285750"/>
            <a:r>
              <a:rPr lang="da-DK" dirty="0"/>
              <a:t>How to deal with diverse </a:t>
            </a:r>
            <a:r>
              <a:rPr lang="da-DK" dirty="0" err="1"/>
              <a:t>customers</a:t>
            </a:r>
            <a:r>
              <a:rPr lang="da-DK" dirty="0"/>
              <a:t>?</a:t>
            </a:r>
          </a:p>
          <a:p>
            <a:pPr marL="717750" lvl="1" indent="-285750"/>
            <a:endParaRPr lang="en-US" sz="1600" b="1" dirty="0"/>
          </a:p>
        </p:txBody>
      </p:sp>
    </p:spTree>
    <p:custDataLst>
      <p:tags r:id="rId1"/>
    </p:custDataLst>
    <p:extLst>
      <p:ext uri="{BB962C8B-B14F-4D97-AF65-F5344CB8AC3E}">
        <p14:creationId xmlns:p14="http://schemas.microsoft.com/office/powerpoint/2010/main" val="21569833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338073200487477"/>
</p:tagLst>
</file>

<file path=ppt/tags/tag10.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11.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12.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13.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14.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15.xml><?xml version="1.0" encoding="utf-8"?>
<p:tagLst xmlns:a="http://schemas.openxmlformats.org/drawingml/2006/main" xmlns:r="http://schemas.openxmlformats.org/officeDocument/2006/relationships" xmlns:p="http://schemas.openxmlformats.org/presentationml/2006/main">
  <p:tag name="TEMPLAFYSLIDEID" val="636338073200487477"/>
</p:tagLst>
</file>

<file path=ppt/tags/tag16.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17.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18.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19.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2.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20.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21.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22.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23.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24.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25.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26.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3.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4.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5.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6.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7.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8.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ags/tag9.xml><?xml version="1.0" encoding="utf-8"?>
<p:tagLst xmlns:a="http://schemas.openxmlformats.org/drawingml/2006/main" xmlns:r="http://schemas.openxmlformats.org/officeDocument/2006/relationships" xmlns:p="http://schemas.openxmlformats.org/presentationml/2006/main">
  <p:tag name="TEMPLAFYSLIDEID" val="636338073200941057"/>
</p:tagLst>
</file>

<file path=ppt/theme/theme1.xml><?xml version="1.0" encoding="utf-8"?>
<a:theme xmlns:a="http://schemas.openxmlformats.org/drawingml/2006/main" name="BSS 16:9">
  <a:themeElements>
    <a:clrScheme name="AU_Blue">
      <a:dk1>
        <a:srgbClr val="000000"/>
      </a:dk1>
      <a:lt1>
        <a:srgbClr val="FFFFFF"/>
      </a:lt1>
      <a:dk2>
        <a:srgbClr val="002546"/>
      </a:dk2>
      <a:lt2>
        <a:srgbClr val="002546"/>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A45C965FECCCC4DA72CDB1CFC6F4B61" ma:contentTypeVersion="14" ma:contentTypeDescription="Opret et nyt dokument." ma:contentTypeScope="" ma:versionID="7a7ea18531324693c8240488ca57c322">
  <xsd:schema xmlns:xsd="http://www.w3.org/2001/XMLSchema" xmlns:xs="http://www.w3.org/2001/XMLSchema" xmlns:p="http://schemas.microsoft.com/office/2006/metadata/properties" xmlns:ns3="7f2a0a9b-ab9c-4645-a5fc-06ea8d7dbe2d" xmlns:ns4="f9807fb1-d6cf-4572-a0da-982d62fe2d1a" targetNamespace="http://schemas.microsoft.com/office/2006/metadata/properties" ma:root="true" ma:fieldsID="95303e6c0a1d1f6de4f272bf4083c163" ns3:_="" ns4:_="">
    <xsd:import namespace="7f2a0a9b-ab9c-4645-a5fc-06ea8d7dbe2d"/>
    <xsd:import namespace="f9807fb1-d6cf-4572-a0da-982d62fe2d1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ServiceOCR" minOccurs="0"/>
                <xsd:element ref="ns4:MediaServiceLocatio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2a0a9b-ab9c-4645-a5fc-06ea8d7dbe2d" elementFormDefault="qualified">
    <xsd:import namespace="http://schemas.microsoft.com/office/2006/documentManagement/types"/>
    <xsd:import namespace="http://schemas.microsoft.com/office/infopath/2007/PartnerControls"/>
    <xsd:element name="SharedWithUsers" ma:index="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t med detaljer" ma:internalName="SharedWithDetails" ma:readOnly="true">
      <xsd:simpleType>
        <xsd:restriction base="dms:Note">
          <xsd:maxLength value="255"/>
        </xsd:restriction>
      </xsd:simpleType>
    </xsd:element>
    <xsd:element name="SharingHintHash" ma:index="10" nillable="true" ma:displayName="Hashværdi for deling"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807fb1-d6cf-4572-a0da-982d62fe2d1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390E81-B3F1-4C85-8343-CE34F92C74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2a0a9b-ab9c-4645-a5fc-06ea8d7dbe2d"/>
    <ds:schemaRef ds:uri="f9807fb1-d6cf-4572-a0da-982d62fe2d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757FE9-113E-4B87-BDFA-C1EB533B346F}">
  <ds:schemaRefs>
    <ds:schemaRef ds:uri="f9807fb1-d6cf-4572-a0da-982d62fe2d1a"/>
    <ds:schemaRef ds:uri="http://schemas.microsoft.com/office/infopath/2007/PartnerControls"/>
    <ds:schemaRef ds:uri="http://schemas.microsoft.com/office/2006/documentManagement/types"/>
    <ds:schemaRef ds:uri="http://purl.org/dc/elements/1.1/"/>
    <ds:schemaRef ds:uri="http://purl.org/dc/terms/"/>
    <ds:schemaRef ds:uri="http://www.w3.org/XML/1998/namespace"/>
    <ds:schemaRef ds:uri="http://purl.org/dc/dcmitype/"/>
    <ds:schemaRef ds:uri="http://schemas.openxmlformats.org/package/2006/metadata/core-properties"/>
    <ds:schemaRef ds:uri="7f2a0a9b-ab9c-4645-a5fc-06ea8d7dbe2d"/>
    <ds:schemaRef ds:uri="http://schemas.microsoft.com/office/2006/metadata/properties"/>
  </ds:schemaRefs>
</ds:datastoreItem>
</file>

<file path=customXml/itemProps3.xml><?xml version="1.0" encoding="utf-8"?>
<ds:datastoreItem xmlns:ds="http://schemas.openxmlformats.org/officeDocument/2006/customXml" ds:itemID="{CB0A610B-B5C1-4A91-94CB-29ECA4A6E9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2386</Words>
  <Application>Microsoft Office PowerPoint</Application>
  <PresentationFormat>Custom</PresentationFormat>
  <Paragraphs>242</Paragraphs>
  <Slides>33</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Calibri</vt:lpstr>
      <vt:lpstr>AU Passata</vt:lpstr>
      <vt:lpstr>AU Passata Light</vt:lpstr>
      <vt:lpstr>Lato</vt:lpstr>
      <vt:lpstr>arial</vt:lpstr>
      <vt:lpstr>arial</vt:lpstr>
      <vt:lpstr>Georgia</vt:lpstr>
      <vt:lpstr>BSS 16:9</vt:lpstr>
      <vt:lpstr>Introduction to… Global management</vt:lpstr>
      <vt:lpstr>Agenda</vt:lpstr>
      <vt:lpstr>Teaching team</vt:lpstr>
      <vt:lpstr>The official requirements</vt:lpstr>
      <vt:lpstr>What can I expect from this course?</vt:lpstr>
      <vt:lpstr>SUPERVISIONS</vt:lpstr>
      <vt:lpstr>Assignment deadlines</vt:lpstr>
      <vt:lpstr>exam</vt:lpstr>
      <vt:lpstr>Why global management?</vt:lpstr>
      <vt:lpstr>Themes of the course: block 1</vt:lpstr>
      <vt:lpstr>Themes of the course: block 2</vt:lpstr>
      <vt:lpstr>Themes of the course: block 3</vt:lpstr>
      <vt:lpstr>Connection between the themes</vt:lpstr>
      <vt:lpstr>case studies</vt:lpstr>
      <vt:lpstr>How to prepare yourself</vt:lpstr>
      <vt:lpstr>What does a case contain?</vt:lpstr>
      <vt:lpstr>Identifying the problem</vt:lpstr>
      <vt:lpstr>Apply theory</vt:lpstr>
      <vt:lpstr>Recommendations for practice</vt:lpstr>
      <vt:lpstr>globalization</vt:lpstr>
      <vt:lpstr>Why is globalization relevant to understand?</vt:lpstr>
      <vt:lpstr>Globalization</vt:lpstr>
      <vt:lpstr>Dimensions of globalization  </vt:lpstr>
      <vt:lpstr>Anti-globalization sentiment</vt:lpstr>
      <vt:lpstr>We live in an unevenly globalized world </vt:lpstr>
      <vt:lpstr>Semi-globalization- two laws</vt:lpstr>
      <vt:lpstr>cage</vt:lpstr>
      <vt:lpstr>cage</vt:lpstr>
      <vt:lpstr>How distance changes strategic markets</vt:lpstr>
      <vt:lpstr>How distance changes strategic markets</vt:lpstr>
      <vt:lpstr>Strategies to overcome distance</vt:lpstr>
      <vt:lpstr>What to choose?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2024-09-03T08:00:05Z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luginDependencies_0">
    <vt:lpwstr>{"635926855539746206:636045261152541358":[{"dependencyType":"DataSource","dependencyId":":","dependencyVersion":null},{"dependencyType":"DataSource","dependencyId":":","dependencyVersion":null},{"dependencyType":"DataSource","dependencyId":":","dependency</vt:lpwstr>
  </property>
  <property fmtid="{D5CDD505-2E9C-101B-9397-08002B2CF9AE}" pid="3" name="PluginDependencies_1">
    <vt:lpwstr>Version":null},{"dependencyType":"DataSource","dependencyId":":","dependencyVersion":null},{"dependencyType":"DataSource","dependencyId":":","dependencyVersion":null},{"dependencyType":"DataSource","dependencyId":":","dependencyVersion":null},{"dependency</vt:lpwstr>
  </property>
  <property fmtid="{D5CDD505-2E9C-101B-9397-08002B2CF9AE}" pid="4" name="PluginDependencies_2">
    <vt:lpwstr>Type":"DataSource","dependencyId":":","dependencyVersion":null},{"dependencyType":"DataSource","dependencyId":":","dependencyVersion":null},{"dependencyType":"DataSource","dependencyId":":","dependencyVersion":null},{"dependencyType":"DataSource","depende</vt:lpwstr>
  </property>
  <property fmtid="{D5CDD505-2E9C-101B-9397-08002B2CF9AE}" pid="5" name="PluginDependencies_3">
    <vt:lpwstr>ncyId":":","dependencyVersion":null},{"dependencyType":"DataSource","dependencyId":":","dependencyVersion":null},{"dependencyType":"DataSource","dependencyId":":","dependencyVersion":null},{"dependencyType":"DataSource","dependencyId":":","dependencyVersi</vt:lpwstr>
  </property>
  <property fmtid="{D5CDD505-2E9C-101B-9397-08002B2CF9AE}" pid="6" name="PluginDependencies_4">
    <vt:lpwstr>on":null},{"dependencyType":"DataSource","dependencyId":":","dependencyVersion":null},{"dependencyType":"DataSource","dependencyId":":","dependencyVersion":null},{"dependencyType":"DataSource","dependencyId":":","dependencyVersion":null},{"dependencyType"</vt:lpwstr>
  </property>
  <property fmtid="{D5CDD505-2E9C-101B-9397-08002B2CF9AE}" pid="7" name="PluginDependencies_5">
    <vt:lpwstr>:"DataSource","dependencyId":":","dependencyVersion":null},{"dependencyType":"DataSource","dependencyId":":","dependencyVersion":null},{"dependencyType":"DataSource","dependencyId":":","dependencyVersion":null},{"dependencyType":"DataSource","dependencyId</vt:lpwstr>
  </property>
  <property fmtid="{D5CDD505-2E9C-101B-9397-08002B2CF9AE}" pid="8" name="PluginDependencies_6">
    <vt:lpwstr>":":","dependencyVersion":null},{"dependencyType":"DataSource","dependencyId":":","dependencyVersion":null},{"dependencyType":"DataSource","dependencyId":":","dependencyVersion":null},{"dependencyType":"DataSource","dependencyId":":","dependencyVersion":n</vt:lpwstr>
  </property>
  <property fmtid="{D5CDD505-2E9C-101B-9397-08002B2CF9AE}" pid="9" name="PluginDependencies_7">
    <vt:lpwstr>ull},{"dependencyType":"DataSource","dependencyId":":","dependencyVersion":null},{"dependencyType":"DataSource","dependencyId":":","dependencyVersion":null},{"dependencyType":"DataSource","dependencyId":":","dependencyVersion":null},{"dependencyType":"Dat</vt:lpwstr>
  </property>
  <property fmtid="{D5CDD505-2E9C-101B-9397-08002B2CF9AE}" pid="10" name="PluginDependencies_8">
    <vt:lpwstr>aSource","dependencyId":":","dependencyVersion":null},{"dependencyType":"DataSource","dependencyId":":","dependencyVersion":null},{"dependencyType":"DataSource","dependencyId":":","dependencyVersion":null},{"dependencyType":"DataSource","dependencyId":":"</vt:lpwstr>
  </property>
  <property fmtid="{D5CDD505-2E9C-101B-9397-08002B2CF9AE}" pid="11" name="PluginDependencies_9">
    <vt:lpwstr>,"dependencyVersion":null},{"dependencyType":"DataSource","dependencyId":":","dependencyVersion":null},{"dependencyType":"DataSource","dependencyId":":","dependencyVersion":null},{"dependencyType":"DataSource","dependencyId":":","dependencyVersion":null},</vt:lpwstr>
  </property>
  <property fmtid="{D5CDD505-2E9C-101B-9397-08002B2CF9AE}" pid="12" name="PluginDependencies_10">
    <vt:lpwstr>{"dependencyType":"DataSource","dependencyId":":","dependencyVersion":null},{"dependencyType":"DataSource","dependencyId":":","dependencyVersion":null},{"dependencyType":"DataSource","dependencyId":":","dependencyVersion":null},{"dependencyType":"DataSour</vt:lpwstr>
  </property>
  <property fmtid="{D5CDD505-2E9C-101B-9397-08002B2CF9AE}" pid="13" name="PluginDependencies_11">
    <vt:lpwstr>ce","dependencyId":":","dependencyVersion":null},{"dependencyType":"DataSource","dependencyId":":","dependencyVersion":null},{"dependencyType":"DataSource","dependencyId":":","dependencyVersion":null},{"dependencyType":"DataSource","dependencyId":":","dep</vt:lpwstr>
  </property>
  <property fmtid="{D5CDD505-2E9C-101B-9397-08002B2CF9AE}" pid="14" name="PluginDependencies_12">
    <vt:lpwstr>endencyVersion":null},{"dependencyType":"DataSource","dependencyId":":","dependencyVersion":null},{"dependencyType":"DataSource","dependencyId":":","dependencyVersion":null},{"dependencyType":"DataSource","dependencyId":":","dependencyVersion":null},{"dep</vt:lpwstr>
  </property>
  <property fmtid="{D5CDD505-2E9C-101B-9397-08002B2CF9AE}" pid="15" name="PluginDependencies_13">
    <vt:lpwstr>endencyType":"DataSource","dependencyId":":","dependencyVersion":null},{"dependencyType":"DataSource","dependencyId":":","dependencyVersion":null},{"dependencyType":"DataSource","dependencyId":":","dependencyVersion":null},{"dependencyType":"DataSource","</vt:lpwstr>
  </property>
  <property fmtid="{D5CDD505-2E9C-101B-9397-08002B2CF9AE}" pid="16" name="PluginDependencies_14">
    <vt:lpwstr>dependencyId":":","dependencyVersion":null},{"dependencyType":"DataSource","dependencyId":":","dependencyVersion":null},{"dependencyType":"DataSource","dependencyId":":","dependencyVersion":null},{"dependencyType":"DataSource","dependencyId":":","dependen</vt:lpwstr>
  </property>
  <property fmtid="{D5CDD505-2E9C-101B-9397-08002B2CF9AE}" pid="17" name="PluginDependencies_15">
    <vt:lpwstr>cyVersion":null},{"dependencyType":"DataSource","dependencyId":":","dependencyVersion":null},{"dependencyType":"DataSource","dependencyId":":","dependencyVersion":null},{"dependencyType":"DataSource","dependencyId":":","dependencyVersion":null},{"dependen</vt:lpwstr>
  </property>
  <property fmtid="{D5CDD505-2E9C-101B-9397-08002B2CF9AE}" pid="18" name="PluginDependencies_16">
    <vt:lpwstr>cyType":"DataSource","dependencyId":":","dependencyVersion":null},{"dependencyType":"DataSource","dependencyId":":","dependencyVersion":null},{"dependencyType":"DataSource","dependencyId":":","dependencyVersion":null},{"dependencyType":"DataSource","depen</vt:lpwstr>
  </property>
  <property fmtid="{D5CDD505-2E9C-101B-9397-08002B2CF9AE}" pid="19" name="PluginDependencies_17">
    <vt:lpwstr>dencyId":":","dependencyVersion":null},{"dependencyType":"DataSource","dependencyId":":","dependencyVersion":null},{"dependencyType":"DataSource","dependencyId":":","dependencyVersion":null},{"dependencyType":"DataSource","dependencyId":":","dependencyVer</vt:lpwstr>
  </property>
  <property fmtid="{D5CDD505-2E9C-101B-9397-08002B2CF9AE}" pid="20" name="PluginDependencies_18">
    <vt:lpwstr>sion":null},{"dependencyType":"DataSource","dependencyId":":","dependencyVersion":null},{"dependencyType":"DataSource","dependencyId":":","dependencyVersion":null},{"dependencyType":"DataSource","dependencyId":":","dependencyVersion":null},{"dependencyTyp</vt:lpwstr>
  </property>
  <property fmtid="{D5CDD505-2E9C-101B-9397-08002B2CF9AE}" pid="21" name="PluginDependencies_19">
    <vt:lpwstr>e":"DataSource","dependencyId":":","dependencyVersion":null},{"dependencyType":"DataSource","dependencyId":":","dependencyVersion":null},{"dependencyType":"DataSource","dependencyId":":","dependencyVersion":null},{"dependencyType":"DataSource","dependency</vt:lpwstr>
  </property>
  <property fmtid="{D5CDD505-2E9C-101B-9397-08002B2CF9AE}" pid="22" name="PluginDependencies_20">
    <vt:lpwstr>Id":":","dependencyVersion":null},{"dependencyType":"DataSource","dependencyId":":","dependencyVersion":null},{"dependencyType":"DataSource","dependencyId":":","dependencyVersion":null},{"dependencyType":"DataSource","dependencyId":":","dependencyVersion"</vt:lpwstr>
  </property>
  <property fmtid="{D5CDD505-2E9C-101B-9397-08002B2CF9AE}" pid="23" name="PluginDependencies_21">
    <vt:lpwstr>:null},{"dependencyType":"DataSource","dependencyId":":","dependencyVersion":null},{"dependencyType":"DataSource","dependencyId":":","dependencyVersion":null},{"dependencyType":"DataSource","dependencyId":":","dependencyVersion":null},{"dependencyType":"D</vt:lpwstr>
  </property>
  <property fmtid="{D5CDD505-2E9C-101B-9397-08002B2CF9AE}" pid="24" name="PluginDependencies_22">
    <vt:lpwstr>ataSource","dependencyId":":","dependencyVersion":null},{"dependencyType":"DataSource","dependencyId":":","dependencyVersion":null},{"dependencyType":"DataSource","dependencyId":":","dependencyVersion":null},{"dependencyType":"DataSource","dependencyId":"</vt:lpwstr>
  </property>
  <property fmtid="{D5CDD505-2E9C-101B-9397-08002B2CF9AE}" pid="25" name="PluginDependencies_23">
    <vt:lpwstr>:","dependencyVersion":null},{"dependencyType":"DataSource","dependencyId":":","dependencyVersion":null},{"dependencyType":"DataSource","dependencyId":":","dependencyVersion":null},{"dependencyType":"DataSource","dependencyId":":","dependencyVersion":null</vt:lpwstr>
  </property>
  <property fmtid="{D5CDD505-2E9C-101B-9397-08002B2CF9AE}" pid="26" name="PluginDependencies_24">
    <vt:lpwstr>},{"dependencyType":"DataSource","dependencyId":":","dependencyVersion":null},{"dependencyType":"DataSource","dependencyId":":","dependencyVersion":null},{"dependencyType":"DataSource","dependencyId":":","dependencyVersion":null},{"dependencyType":"DataSo</vt:lpwstr>
  </property>
  <property fmtid="{D5CDD505-2E9C-101B-9397-08002B2CF9AE}" pid="27" name="PluginDependencies_25">
    <vt:lpwstr>urce","dependencyId":":","dependencyVersion":null},{"dependencyType":"DataSource","dependencyId":":","dependencyVersion":null},{"dependencyType":"DataSource","dependencyId":":","dependencyVersion":null},{"dependencyType":"DataSource","dependencyId":":","d</vt:lpwstr>
  </property>
  <property fmtid="{D5CDD505-2E9C-101B-9397-08002B2CF9AE}" pid="28" name="PluginDependencies_26">
    <vt:lpwstr>ependencyVersion":null},{"dependencyType":"DataSource","dependencyId":":","dependencyVersion":null},{"dependencyType":"DataSource","dependencyId":":","dependencyVersion":null},{"dependencyType":"DataSource","dependencyId":":","dependencyVersion":null},{"d</vt:lpwstr>
  </property>
  <property fmtid="{D5CDD505-2E9C-101B-9397-08002B2CF9AE}" pid="29" name="PluginDependencies_27">
    <vt:lpwstr>ependencyType":"DataSource","dependencyId":":","dependencyVersion":null},{"dependencyType":"DataSource","dependencyId":":","dependencyVersion":null},{"dependencyType":"DataSource","dependencyId":":","dependencyVersion":null},{"dependencyType":"DataSource"</vt:lpwstr>
  </property>
  <property fmtid="{D5CDD505-2E9C-101B-9397-08002B2CF9AE}" pid="30" name="PluginDependencies_28">
    <vt:lpwstr>,"dependencyId":":","dependencyVersion":null},{"dependencyType":"DataSource","dependencyId":":","dependencyVersion":null},{"dependencyType":"DataSource","dependencyId":":","dependencyVersion":null},{"dependencyType":"DataSource","dependencyId":":","depend</vt:lpwstr>
  </property>
  <property fmtid="{D5CDD505-2E9C-101B-9397-08002B2CF9AE}" pid="31" name="PluginDependencies_29">
    <vt:lpwstr>encyVersion":null},{"dependencyType":"DataSource","dependencyId":":","dependencyVersion":null},{"dependencyType":"DataSource","dependencyId":":","dependencyVersion":null},{"dependencyType":"DataSource","dependencyId":":","dependencyVersion":null},{"depend</vt:lpwstr>
  </property>
  <property fmtid="{D5CDD505-2E9C-101B-9397-08002B2CF9AE}" pid="32" name="PluginDependencies_30">
    <vt:lpwstr>encyType":"DataSource","dependencyId":":","dependencyVersion":null},{"dependencyType":"DataSource","dependencyId":":","dependencyVersion":null},{"dependencyType":"DataSource","dependencyId":":","dependencyVersion":null},{"dependencyType":"DataSource","dep</vt:lpwstr>
  </property>
  <property fmtid="{D5CDD505-2E9C-101B-9397-08002B2CF9AE}" pid="33" name="PluginDependencies_31">
    <vt:lpwstr>endencyId":":","dependencyVersion":null},{"dependencyType":"DataSource","dependencyId":":","dependencyVersion":null},{"dependencyType":"DataSource","dependencyId":":","dependencyVersion":null},{"dependencyType":"DataSource","dependencyId":":","dependencyV</vt:lpwstr>
  </property>
  <property fmtid="{D5CDD505-2E9C-101B-9397-08002B2CF9AE}" pid="34" name="PluginDependencies_32">
    <vt:lpwstr>ersion":null},{"dependencyType":"DataSource","dependencyId":":","dependencyVersion":null},{"dependencyType":"DataSource","dependencyId":":","dependencyVersion":null},{"dependencyType":"DataSource","dependencyId":":","dependencyVersion":null},{"dependencyT</vt:lpwstr>
  </property>
  <property fmtid="{D5CDD505-2E9C-101B-9397-08002B2CF9AE}" pid="35" name="PluginDependencies_33">
    <vt:lpwstr>ype":"DataSource","dependencyId":":","dependencyVersion":null},{"dependencyType":"DataSource","dependencyId":":","dependencyVersion":null},{"dependencyType":"DataSource","dependencyId":":","dependencyVersion":null},{"dependencyType":"DataSource","dependen</vt:lpwstr>
  </property>
  <property fmtid="{D5CDD505-2E9C-101B-9397-08002B2CF9AE}" pid="36" name="PluginDependencies_34">
    <vt:lpwstr>cyId":":","dependencyVersion":null},{"dependencyType":"DataSource","dependencyId":":","dependencyVersion":null},{"dependencyType":"DataSource","dependencyId":":","dependencyVersion":null},{"dependencyType":"DataSource","dependencyId":":","dependencyVersio</vt:lpwstr>
  </property>
  <property fmtid="{D5CDD505-2E9C-101B-9397-08002B2CF9AE}" pid="37" name="PluginDependencies_35">
    <vt:lpwstr>n":null},{"dependencyType":"DataSource","dependencyId":":","dependencyVersion":null},{"dependencyType":"DataSource","dependencyId":":","dependencyVersion":null},{"dependencyType":"DataSource","dependencyId":":","dependencyVersion":null},{"dependencyType":</vt:lpwstr>
  </property>
  <property fmtid="{D5CDD505-2E9C-101B-9397-08002B2CF9AE}" pid="38" name="PluginDependencies_36">
    <vt:lpwstr>"DataSource","dependencyId":":","dependencyVersion":null},{"dependencyType":"DataSource","dependencyId":":","dependencyVersion":null},{"dependencyType":"DataSource","dependencyId":":","dependencyVersion":null},{"dependencyType":"DataSource","dependencyId"</vt:lpwstr>
  </property>
  <property fmtid="{D5CDD505-2E9C-101B-9397-08002B2CF9AE}" pid="39" name="PluginDependencies_37">
    <vt:lpwstr>:":","dependencyVersion":null},{"dependencyType":"DataSource","dependencyId":":","dependencyVersion":null},{"dependencyType":"DataSource","dependencyId":":","dependencyVersion":null},{"dependencyType":"DataSource","dependencyId":":","dependencyVersion":nu</vt:lpwstr>
  </property>
  <property fmtid="{D5CDD505-2E9C-101B-9397-08002B2CF9AE}" pid="40" name="PluginDependencies_38">
    <vt:lpwstr>ll},{"dependencyType":"DataSource","dependencyId":":","dependencyVersion":null},{"dependencyType":"DataSource","dependencyId":":","dependencyVersion":null},{"dependencyType":"DataSource","dependencyId":":","dependencyVersion":null},{"dependencyType":"Data</vt:lpwstr>
  </property>
  <property fmtid="{D5CDD505-2E9C-101B-9397-08002B2CF9AE}" pid="41" name="PluginDependencies_39">
    <vt:lpwstr>Source","dependencyId":":","dependencyVersion":null},{"dependencyType":"DataSource","dependencyId":":","dependencyVersion":null},{"dependencyType":"DataSource","dependencyId":":","dependencyVersion":null},{"dependencyType":"DataSource","dependencyId":":",</vt:lpwstr>
  </property>
  <property fmtid="{D5CDD505-2E9C-101B-9397-08002B2CF9AE}" pid="42" name="PluginDependencies_40">
    <vt:lpwstr>"dependencyVersion":null},{"dependencyType":"DataSource","dependencyId":":","dependencyVersion":null},{"dependencyType":"DataSource","dependencyId":":","dependencyVersion":null},{"dependencyType":"DataSource","dependencyId":":","dependencyVersion":null},{</vt:lpwstr>
  </property>
  <property fmtid="{D5CDD505-2E9C-101B-9397-08002B2CF9AE}" pid="43" name="PluginDependencies_41">
    <vt:lpwstr>"dependencyType":"DataSource","dependencyId":":","dependencyVersion":null},{"dependencyType":"DataSource","dependencyId":":","dependencyVersion":null},{"dependencyType":"DataSource","dependencyId":":","dependencyVersion":null},{"dependencyType":"DataSourc</vt:lpwstr>
  </property>
  <property fmtid="{D5CDD505-2E9C-101B-9397-08002B2CF9AE}" pid="44" name="PluginDependencies_42">
    <vt:lpwstr>e","dependencyId":":","dependencyVersion":null},{"dependencyType":"DataSource","dependencyId":":","dependencyVersion":null},{"dependencyType":"DataSource","dependencyId":":","dependencyVersion":null},{"dependencyType":"DataSource","dependencyId":":","depe</vt:lpwstr>
  </property>
  <property fmtid="{D5CDD505-2E9C-101B-9397-08002B2CF9AE}" pid="45" name="PluginDependencies_43">
    <vt:lpwstr>ndencyVersion":null},{"dependencyType":"DataSource","dependencyId":":","dependencyVersion":null},{"dependencyType":"DataSource","dependencyId":":","dependencyVersion":null},{"dependencyType":"DataSource","dependencyId":":","dependencyVersion":null},{"depe</vt:lpwstr>
  </property>
  <property fmtid="{D5CDD505-2E9C-101B-9397-08002B2CF9AE}" pid="46" name="PluginDependencies_44">
    <vt:lpwstr>ndencyType":"DataSource","dependencyId":":","dependencyVersion":null},{"dependencyType":"DataSource","dependencyId":":","dependencyVersion":null},{"dependencyType":"DataSource","dependencyId":":","dependencyVersion":null},{"dependencyType":"DataSource","d</vt:lpwstr>
  </property>
  <property fmtid="{D5CDD505-2E9C-101B-9397-08002B2CF9AE}" pid="47" name="PluginDependencies_45">
    <vt:lpwstr>ependencyId":":","dependencyVersion":null},{"dependencyType":"DataSource","dependencyId":":","dependencyVersion":null},{"dependencyType":"DataSource","dependencyId":":","dependencyVersion":null},{"dependencyType":"DataSource","dependencyId":":","dependenc</vt:lpwstr>
  </property>
  <property fmtid="{D5CDD505-2E9C-101B-9397-08002B2CF9AE}" pid="48" name="PluginDependencies_46">
    <vt:lpwstr>yVersion":null},{"dependencyType":"DataSource","dependencyId":":","dependencyVersion":null},{"dependencyType":"DataSource","dependencyId":":","dependencyVersion":null},{"dependencyType":"DataSource","dependencyId":":","dependencyVersion":null},{"dependenc</vt:lpwstr>
  </property>
  <property fmtid="{D5CDD505-2E9C-101B-9397-08002B2CF9AE}" pid="49" name="PluginDependencies_47">
    <vt:lpwstr>yType":"DataSource","dependencyId":":","dependencyVersion":null},{"dependencyType":"DataSource","dependencyId":":","dependencyVersion":null},{"dependencyType":"DataSource","dependencyId":":","dependencyVersion":null},{"dependencyType":"DataSource","depend</vt:lpwstr>
  </property>
  <property fmtid="{D5CDD505-2E9C-101B-9397-08002B2CF9AE}" pid="50" name="PluginDependencies_48">
    <vt:lpwstr>encyId":":","dependencyVersion":null},{"dependencyType":"DataSource","dependencyId":":","dependencyVersion":null},{"dependencyType":"DataSource","dependencyId":":","dependencyVersion":null},{"dependencyType":"DataSource","dependencyId":":","dependencyVers</vt:lpwstr>
  </property>
  <property fmtid="{D5CDD505-2E9C-101B-9397-08002B2CF9AE}" pid="51" name="PluginDependencies_49">
    <vt:lpwstr>ion":null},{"dependencyType":"DataSource","dependencyId":":","dependencyVersion":null},{"dependencyType":"DataSource","dependencyId":":","dependencyVersion":null},{"dependencyType":"DataSource","dependencyId":":","dependencyVersion":null},{"dependencyType</vt:lpwstr>
  </property>
  <property fmtid="{D5CDD505-2E9C-101B-9397-08002B2CF9AE}" pid="52" name="PluginDependencies_50">
    <vt:lpwstr>":"DataSource","dependencyId":":","dependencyVersion":null},{"dependencyType":"DataSource","dependencyId":":","dependencyVersion":null},{"dependencyType":"DataSource","dependencyId":":","dependencyVersion":null},{"dependencyType":"DataSource","dependencyI</vt:lpwstr>
  </property>
  <property fmtid="{D5CDD505-2E9C-101B-9397-08002B2CF9AE}" pid="53" name="PluginDependencies_51">
    <vt:lpwstr>d":":","dependencyVersion":null},{"dependencyType":"DataSource","dependencyId":":","dependencyVersion":null},{"dependencyType":"DataSource","dependencyId":":","dependencyVersion":null},{"dependencyType":"DataSource","dependencyId":":","dependencyVersion":</vt:lpwstr>
  </property>
  <property fmtid="{D5CDD505-2E9C-101B-9397-08002B2CF9AE}" pid="54" name="PluginDependencies_52">
    <vt:lpwstr>null},{"dependencyType":"DataSource","dependencyId":":","dependencyVersion":null},{"dependencyType":"DataSource","dependencyId":":","dependencyVersion":null},{"dependencyType":"DataSource","dependencyId":":","dependencyVersion":null},{"dependencyType":"Da</vt:lpwstr>
  </property>
  <property fmtid="{D5CDD505-2E9C-101B-9397-08002B2CF9AE}" pid="55" name="PluginDependencies_53">
    <vt:lpwstr>taSource","dependencyId":":","dependencyVersion":null}],"635926855539746206:636045261152541359":[],"635926855539746206:636045261152541360":[],"635926855539746206:636045261152541361":[],"635926855539746206:636045261152541362":[],"635690283596553901:6357565</vt:lpwstr>
  </property>
  <property fmtid="{D5CDD505-2E9C-101B-9397-08002B2CF9AE}" pid="56" name="PluginDependencies_54">
    <vt:lpwstr>74568773657":[]}</vt:lpwstr>
  </property>
  <property fmtid="{D5CDD505-2E9C-101B-9397-08002B2CF9AE}" pid="57" name="CustomerId">
    <vt:lpwstr>auoffice</vt:lpwstr>
  </property>
  <property fmtid="{D5CDD505-2E9C-101B-9397-08002B2CF9AE}" pid="58" name="TemplateId">
    <vt:lpwstr>636116758097597385</vt:lpwstr>
  </property>
  <property fmtid="{D5CDD505-2E9C-101B-9397-08002B2CF9AE}" pid="59" name="UserProfileId">
    <vt:lpwstr>636348408760328356</vt:lpwstr>
  </property>
  <property fmtid="{D5CDD505-2E9C-101B-9397-08002B2CF9AE}" pid="60" name="TemplafyTimeStamp">
    <vt:lpwstr>2017-03-02T07:52:54.0768626Z</vt:lpwstr>
  </property>
  <property fmtid="{D5CDD505-2E9C-101B-9397-08002B2CF9AE}" pid="61" name="OfficeID">
    <vt:lpwstr>1071</vt:lpwstr>
  </property>
  <property fmtid="{D5CDD505-2E9C-101B-9397-08002B2CF9AE}" pid="62" name="colorthemechange">
    <vt:lpwstr>True</vt:lpwstr>
  </property>
  <property fmtid="{D5CDD505-2E9C-101B-9397-08002B2CF9AE}" pid="63" name="ContentTypeId">
    <vt:lpwstr>0x0101008A45C965FECCCC4DA72CDB1CFC6F4B61</vt:lpwstr>
  </property>
</Properties>
</file>